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65" r:id="rId2"/>
    <p:sldId id="263" r:id="rId3"/>
    <p:sldId id="278" r:id="rId4"/>
    <p:sldId id="279" r:id="rId5"/>
    <p:sldId id="280" r:id="rId6"/>
    <p:sldId id="300" r:id="rId7"/>
    <p:sldId id="286" r:id="rId8"/>
    <p:sldId id="281" r:id="rId9"/>
    <p:sldId id="285" r:id="rId10"/>
    <p:sldId id="288" r:id="rId11"/>
    <p:sldId id="295" r:id="rId12"/>
    <p:sldId id="302" r:id="rId13"/>
    <p:sldId id="289" r:id="rId14"/>
    <p:sldId id="291" r:id="rId15"/>
    <p:sldId id="297" r:id="rId16"/>
    <p:sldId id="303" r:id="rId17"/>
    <p:sldId id="298"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04"/>
    <p:restoredTop sz="67901"/>
  </p:normalViewPr>
  <p:slideViewPr>
    <p:cSldViewPr snapToGrid="0" snapToObjects="1">
      <p:cViewPr varScale="1">
        <p:scale>
          <a:sx n="114" d="100"/>
          <a:sy n="114" d="100"/>
        </p:scale>
        <p:origin x="18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8.tiff>
</file>

<file path=ppt/media/image2.png>
</file>

<file path=ppt/media/image21.tiff>
</file>

<file path=ppt/media/image22.png>
</file>

<file path=ppt/media/image23.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81C3BF-B492-7A4E-A95D-508B7DB04D68}" type="datetimeFigureOut">
              <a:rPr lang="en-US" smtClean="0"/>
              <a:t>6/30/20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DC61D-7449-4D48-BACE-7F29579FD658}" type="slidenum">
              <a:rPr lang="en-US" smtClean="0"/>
              <a:t>‹#›</a:t>
            </a:fld>
            <a:endParaRPr lang="en-US"/>
          </a:p>
        </p:txBody>
      </p:sp>
    </p:spTree>
    <p:extLst>
      <p:ext uri="{BB962C8B-B14F-4D97-AF65-F5344CB8AC3E}">
        <p14:creationId xmlns:p14="http://schemas.microsoft.com/office/powerpoint/2010/main" val="28128542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twitter.com/zhamakd"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ebezium.io/blog/2020/02/10/event-sourcing-vs-cdc/#:~:text=Event%20Sourcing%20uses%20its%20own,presented%20later%20in%20this%20article."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martinfowler.com/eaaDev/EventSourcing.html" TargetMode="External"/><Relationship Id="rId5" Type="http://schemas.openxmlformats.org/officeDocument/2006/relationships/hyperlink" Target="https://martinfowler.com/articles/data-monolith-to-mesh.html#SiloedAndHyper-specializedOwnership" TargetMode="External"/><Relationship Id="rId4" Type="http://schemas.openxmlformats.org/officeDocument/2006/relationships/hyperlink" Target="https://www.confluent.io/blog/data-dichotomy-rethinking-the-way-we-treat-data-and-service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martinfowler.com/bliki/AnemicDomainModel.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0F61D2-B981-484E-B5B5-CD430142CD96}" type="slidenum">
              <a:rPr lang="en-US" smtClean="0"/>
              <a:t>1</a:t>
            </a:fld>
            <a:endParaRPr lang="en-US"/>
          </a:p>
        </p:txBody>
      </p:sp>
    </p:spTree>
    <p:extLst>
      <p:ext uri="{BB962C8B-B14F-4D97-AF65-F5344CB8AC3E}">
        <p14:creationId xmlns:p14="http://schemas.microsoft.com/office/powerpoint/2010/main" val="1155607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1" i="0" u="none" strike="noStrike" kern="1200" dirty="0">
                <a:solidFill>
                  <a:schemeClr val="tx1"/>
                </a:solidFill>
                <a:effectLst/>
                <a:latin typeface="+mn-lt"/>
                <a:ea typeface="+mn-ea"/>
                <a:cs typeface="+mn-cs"/>
                <a:hlinkClick r:id="rId3"/>
              </a:rPr>
              <a:t>Zhamak Dehghani</a:t>
            </a:r>
            <a:endParaRPr lang="en-US" sz="1200" b="1" i="0" kern="1200" dirty="0">
              <a:solidFill>
                <a:schemeClr val="tx1"/>
              </a:solidFill>
              <a:effectLst/>
              <a:latin typeface="+mn-lt"/>
              <a:ea typeface="+mn-ea"/>
              <a:cs typeface="+mn-cs"/>
            </a:endParaRPr>
          </a:p>
          <a:p>
            <a:pPr fontAlgn="base"/>
            <a:r>
              <a:rPr lang="en-US" sz="1200" b="0" i="0" kern="1200" dirty="0" err="1">
                <a:solidFill>
                  <a:schemeClr val="tx1"/>
                </a:solidFill>
                <a:effectLst/>
                <a:latin typeface="+mn-lt"/>
                <a:ea typeface="+mn-ea"/>
                <a:cs typeface="+mn-cs"/>
              </a:rPr>
              <a:t>Zhamak</a:t>
            </a:r>
            <a:r>
              <a:rPr lang="en-US" sz="1200" b="0" i="0" kern="1200" dirty="0">
                <a:solidFill>
                  <a:schemeClr val="tx1"/>
                </a:solidFill>
                <a:effectLst/>
                <a:latin typeface="+mn-lt"/>
                <a:ea typeface="+mn-ea"/>
                <a:cs typeface="+mn-cs"/>
              </a:rPr>
              <a:t> is a principal technology consultant at </a:t>
            </a:r>
            <a:r>
              <a:rPr lang="en-US" sz="1200" b="0" i="0" kern="1200" dirty="0" err="1">
                <a:solidFill>
                  <a:schemeClr val="tx1"/>
                </a:solidFill>
                <a:effectLst/>
                <a:latin typeface="+mn-lt"/>
                <a:ea typeface="+mn-ea"/>
                <a:cs typeface="+mn-cs"/>
              </a:rPr>
              <a:t>ThoughtWorks</a:t>
            </a:r>
            <a:r>
              <a:rPr lang="en-US" sz="1200" b="0" i="0" kern="1200" dirty="0">
                <a:solidFill>
                  <a:schemeClr val="tx1"/>
                </a:solidFill>
                <a:effectLst/>
                <a:latin typeface="+mn-lt"/>
                <a:ea typeface="+mn-ea"/>
                <a:cs typeface="+mn-cs"/>
              </a:rPr>
              <a:t>.</a:t>
            </a:r>
            <a:endParaRPr lang="en-US" b="1" dirty="0"/>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Apply the concept of Domain Driven Design and Bounded Contexts to Data Ownership. </a:t>
            </a:r>
          </a:p>
          <a:p>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Change the thinking around data locality and ownership.</a:t>
            </a:r>
          </a:p>
          <a:p>
            <a:pPr lvl="1"/>
            <a:r>
              <a:rPr lang="en-US" sz="1200" b="0" i="0" kern="1200" dirty="0">
                <a:solidFill>
                  <a:schemeClr val="tx1"/>
                </a:solidFill>
                <a:effectLst/>
                <a:latin typeface="+mn-lt"/>
                <a:ea typeface="+mn-ea"/>
                <a:cs typeface="+mn-cs"/>
              </a:rPr>
              <a:t>- Share Domain Datasets though streams. </a:t>
            </a:r>
          </a:p>
          <a:p>
            <a:pPr marL="628650" lvl="1" indent="-171450">
              <a:buFontTx/>
              <a:buChar char="-"/>
            </a:pPr>
            <a:r>
              <a:rPr lang="en-US" sz="1200" b="0" i="0" kern="1200" dirty="0">
                <a:solidFill>
                  <a:schemeClr val="tx1"/>
                </a:solidFill>
                <a:effectLst/>
                <a:latin typeface="+mn-lt"/>
                <a:ea typeface="+mn-ea"/>
                <a:cs typeface="+mn-cs"/>
              </a:rPr>
              <a:t>Instead of flowing data from domains into a centrally shared database, domains host and serve their datasets.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Consuming services can join together various shared datasets and iterate on them at their own pace.</a:t>
            </a:r>
          </a:p>
          <a:p>
            <a:r>
              <a:rPr lang="en-US" sz="1200" b="0" i="0" kern="1200" dirty="0">
                <a:solidFill>
                  <a:schemeClr val="tx1"/>
                </a:solidFill>
                <a:effectLst/>
                <a:latin typeface="+mn-lt"/>
                <a:ea typeface="+mn-ea"/>
                <a:cs typeface="+mn-cs"/>
              </a:rPr>
              <a:t>Each service keeps optimized views locally.</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Centralized Streaming Platform with Distributed Log</a:t>
            </a:r>
          </a:p>
          <a:p>
            <a:pPr marL="628650" lvl="1" indent="-171450">
              <a:buFontTx/>
              <a:buChar char="-"/>
            </a:pPr>
            <a:r>
              <a:rPr lang="en-US" sz="1200" b="0" i="0" kern="1200" dirty="0">
                <a:solidFill>
                  <a:schemeClr val="tx1"/>
                </a:solidFill>
                <a:effectLst/>
                <a:latin typeface="+mn-lt"/>
                <a:ea typeface="+mn-ea"/>
                <a:cs typeface="+mn-cs"/>
              </a:rPr>
              <a:t>Scalable transport layer – many different producers and consumers</a:t>
            </a:r>
          </a:p>
          <a:p>
            <a:pPr marL="628650" lvl="1" indent="-171450">
              <a:buFontTx/>
              <a:buChar char="-"/>
            </a:pPr>
            <a:r>
              <a:rPr lang="en-US" sz="1200" b="0" i="0" kern="1200" dirty="0">
                <a:solidFill>
                  <a:schemeClr val="tx1"/>
                </a:solidFill>
                <a:effectLst/>
                <a:latin typeface="+mn-lt"/>
                <a:ea typeface="+mn-ea"/>
                <a:cs typeface="+mn-cs"/>
              </a:rPr>
              <a:t>Data can be retained in the log for retention and re-playability for new services.</a:t>
            </a:r>
          </a:p>
          <a:p>
            <a:pPr marL="628650" lvl="1" indent="-171450">
              <a:buFontTx/>
              <a:buChar char="-"/>
            </a:pPr>
            <a:r>
              <a:rPr lang="en-US" sz="1200" b="0" i="0" kern="1200" dirty="0">
                <a:solidFill>
                  <a:schemeClr val="tx1"/>
                </a:solidFill>
                <a:effectLst/>
                <a:latin typeface="+mn-lt"/>
                <a:ea typeface="+mn-ea"/>
                <a:cs typeface="+mn-cs"/>
              </a:rPr>
              <a:t>Allows for decoupling b/w services, since each consuming service can now independently handle how it access data from different streams. </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10</a:t>
            </a:fld>
            <a:endParaRPr lang="en-US"/>
          </a:p>
        </p:txBody>
      </p:sp>
    </p:spTree>
    <p:extLst>
      <p:ext uri="{BB962C8B-B14F-4D97-AF65-F5344CB8AC3E}">
        <p14:creationId xmlns:p14="http://schemas.microsoft.com/office/powerpoint/2010/main" val="766344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How do you achieve this?</a:t>
            </a:r>
          </a:p>
          <a:p>
            <a:r>
              <a:rPr lang="en-US" sz="1200" b="0" i="0" kern="1200" dirty="0">
                <a:solidFill>
                  <a:schemeClr val="tx1"/>
                </a:solidFill>
                <a:effectLst/>
                <a:latin typeface="+mn-lt"/>
                <a:ea typeface="+mn-ea"/>
                <a:cs typeface="+mn-cs"/>
              </a:rPr>
              <a:t>If each domain is now responsible for it’s own database, as well as making available it’s data for other services via streams?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dual write describes the situation when you change data in 2 systems, e.g., a database and Apache Kafka, without an additional layer that ensures data consistency over both services.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long as both operations are successful, everything is OK. Even if the first transaction fails, it’s still fine. </a:t>
            </a:r>
          </a:p>
          <a:p>
            <a:r>
              <a:rPr lang="en-US" sz="1200" b="0" i="0" kern="1200" dirty="0">
                <a:solidFill>
                  <a:schemeClr val="tx1"/>
                </a:solidFill>
                <a:effectLst/>
                <a:latin typeface="+mn-lt"/>
                <a:ea typeface="+mn-ea"/>
                <a:cs typeface="+mn-cs"/>
              </a:rPr>
              <a:t>But if you successfully committed the 1st transaction and the 2nd one fails, you are having an issue. </a:t>
            </a:r>
          </a:p>
          <a:p>
            <a:r>
              <a:rPr lang="en-US" sz="1200" b="0" i="0" kern="1200" dirty="0">
                <a:solidFill>
                  <a:schemeClr val="tx1"/>
                </a:solidFill>
                <a:effectLst/>
                <a:latin typeface="+mn-lt"/>
                <a:ea typeface="+mn-ea"/>
                <a:cs typeface="+mn-cs"/>
              </a:rPr>
              <a:t>Your system is now in an inconsistent state, and there is no easy way to fix it.</a:t>
            </a:r>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11</a:t>
            </a:fld>
            <a:endParaRPr lang="en-US"/>
          </a:p>
        </p:txBody>
      </p:sp>
    </p:spTree>
    <p:extLst>
      <p:ext uri="{BB962C8B-B14F-4D97-AF65-F5344CB8AC3E}">
        <p14:creationId xmlns:p14="http://schemas.microsoft.com/office/powerpoint/2010/main" val="179808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dual write describes the situation when you change data in 2 systems, e.g., a database and Apache Kafka, without an additional layer that ensures data consistency over both services.</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long as both operations are successful, everything is OK. Even if the first transaction fails, it’s still fine. </a:t>
            </a:r>
          </a:p>
          <a:p>
            <a:r>
              <a:rPr lang="en-US" sz="1200" b="0" i="0" kern="1200" dirty="0">
                <a:solidFill>
                  <a:schemeClr val="tx1"/>
                </a:solidFill>
                <a:effectLst/>
                <a:latin typeface="+mn-lt"/>
                <a:ea typeface="+mn-ea"/>
                <a:cs typeface="+mn-cs"/>
              </a:rPr>
              <a:t>But if you successfully committed the 1st transaction and the 2nd one fails, you are having an issue. </a:t>
            </a:r>
          </a:p>
          <a:p>
            <a:r>
              <a:rPr lang="en-US" sz="1200" b="0" i="0" kern="1200" dirty="0">
                <a:solidFill>
                  <a:schemeClr val="tx1"/>
                </a:solidFill>
                <a:effectLst/>
                <a:latin typeface="+mn-lt"/>
                <a:ea typeface="+mn-ea"/>
                <a:cs typeface="+mn-cs"/>
              </a:rPr>
              <a:t>Your system is now in an inconsistent state, and there is no easy way to fix it.</a:t>
            </a:r>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12</a:t>
            </a:fld>
            <a:endParaRPr lang="en-US"/>
          </a:p>
        </p:txBody>
      </p:sp>
    </p:spTree>
    <p:extLst>
      <p:ext uri="{BB962C8B-B14F-4D97-AF65-F5344CB8AC3E}">
        <p14:creationId xmlns:p14="http://schemas.microsoft.com/office/powerpoint/2010/main" val="3745517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Debezium</a:t>
            </a:r>
            <a:r>
              <a:rPr lang="en-US" dirty="0"/>
              <a:t> connectors deployed via Kafka Connect APIs</a:t>
            </a:r>
          </a:p>
          <a:p>
            <a:pPr lvl="1"/>
            <a:r>
              <a:rPr lang="en-US" dirty="0"/>
              <a:t>- allows us to avoid dual-writes by interfacing between the database and Kafka.</a:t>
            </a:r>
          </a:p>
          <a:p>
            <a:endParaRPr lang="en-US" dirty="0"/>
          </a:p>
          <a:p>
            <a:r>
              <a:rPr lang="en-US" sz="1200" b="0" i="0" kern="1200" dirty="0">
                <a:solidFill>
                  <a:schemeClr val="tx1"/>
                </a:solidFill>
                <a:effectLst/>
                <a:latin typeface="+mn-lt"/>
                <a:ea typeface="+mn-ea"/>
                <a:cs typeface="+mn-cs"/>
              </a:rPr>
              <a:t>makes sure that </a:t>
            </a:r>
            <a:r>
              <a:rPr lang="en-US" sz="1200" b="1" i="0" kern="1200" dirty="0">
                <a:solidFill>
                  <a:schemeClr val="tx1"/>
                </a:solidFill>
                <a:effectLst/>
                <a:latin typeface="+mn-lt"/>
                <a:ea typeface="+mn-ea"/>
                <a:cs typeface="+mn-cs"/>
              </a:rPr>
              <a:t>all data changes are captured </a:t>
            </a:r>
            <a:r>
              <a:rPr lang="en-US" sz="1200" b="0" i="0" kern="1200" dirty="0">
                <a:solidFill>
                  <a:schemeClr val="tx1"/>
                </a:solidFill>
                <a:effectLst/>
                <a:latin typeface="+mn-lt"/>
                <a:ea typeface="+mn-ea"/>
                <a:cs typeface="+mn-cs"/>
              </a:rPr>
              <a:t>(including deletes)</a:t>
            </a:r>
          </a:p>
          <a:p>
            <a:r>
              <a:rPr lang="en-US" sz="1200" b="0" i="0" kern="1200" dirty="0">
                <a:solidFill>
                  <a:schemeClr val="tx1"/>
                </a:solidFill>
                <a:effectLst/>
                <a:latin typeface="+mn-lt"/>
                <a:ea typeface="+mn-ea"/>
                <a:cs typeface="+mn-cs"/>
              </a:rPr>
              <a:t>produces change events with a </a:t>
            </a:r>
            <a:r>
              <a:rPr lang="en-US" sz="1200" b="1" i="0" kern="1200" dirty="0">
                <a:solidFill>
                  <a:schemeClr val="tx1"/>
                </a:solidFill>
                <a:effectLst/>
                <a:latin typeface="+mn-lt"/>
                <a:ea typeface="+mn-ea"/>
                <a:cs typeface="+mn-cs"/>
              </a:rPr>
              <a:t>very low delay</a:t>
            </a:r>
            <a:r>
              <a:rPr lang="en-US" sz="1200" b="0" i="0" kern="1200" dirty="0">
                <a:solidFill>
                  <a:schemeClr val="tx1"/>
                </a:solidFill>
                <a:effectLst/>
                <a:latin typeface="+mn-lt"/>
                <a:ea typeface="+mn-ea"/>
                <a:cs typeface="+mn-cs"/>
              </a:rPr>
              <a:t> (e.g. </a:t>
            </a:r>
            <a:r>
              <a:rPr lang="en-US" sz="1200" b="0" i="0" kern="1200" dirty="0" err="1">
                <a:solidFill>
                  <a:schemeClr val="tx1"/>
                </a:solidFill>
                <a:effectLst/>
                <a:latin typeface="+mn-lt"/>
                <a:ea typeface="+mn-ea"/>
                <a:cs typeface="+mn-cs"/>
              </a:rPr>
              <a:t>ms</a:t>
            </a:r>
            <a:r>
              <a:rPr lang="en-US" sz="1200" b="0" i="0" kern="1200" dirty="0">
                <a:solidFill>
                  <a:schemeClr val="tx1"/>
                </a:solidFill>
                <a:effectLst/>
                <a:latin typeface="+mn-lt"/>
                <a:ea typeface="+mn-ea"/>
                <a:cs typeface="+mn-cs"/>
              </a:rPr>
              <a:t> range for MySQL or Postgres) while avoiding increased CPU usage of frequent polling</a:t>
            </a:r>
          </a:p>
          <a:p>
            <a:r>
              <a:rPr lang="en-US" sz="1200" b="0" i="0" kern="1200" dirty="0">
                <a:solidFill>
                  <a:schemeClr val="tx1"/>
                </a:solidFill>
                <a:effectLst/>
                <a:latin typeface="+mn-lt"/>
                <a:ea typeface="+mn-ea"/>
                <a:cs typeface="+mn-cs"/>
              </a:rPr>
              <a:t>requires </a:t>
            </a:r>
            <a:r>
              <a:rPr lang="en-US" sz="1200" b="1" i="0" kern="1200" dirty="0">
                <a:solidFill>
                  <a:schemeClr val="tx1"/>
                </a:solidFill>
                <a:effectLst/>
                <a:latin typeface="+mn-lt"/>
                <a:ea typeface="+mn-ea"/>
                <a:cs typeface="+mn-cs"/>
              </a:rPr>
              <a:t>no changes to your data model</a:t>
            </a:r>
            <a:r>
              <a:rPr lang="en-US" sz="1200" b="0" i="0" kern="1200" dirty="0">
                <a:solidFill>
                  <a:schemeClr val="tx1"/>
                </a:solidFill>
                <a:effectLst/>
                <a:latin typeface="+mn-lt"/>
                <a:ea typeface="+mn-ea"/>
                <a:cs typeface="+mn-cs"/>
              </a:rPr>
              <a:t> (such as "Last Updated" column)</a:t>
            </a:r>
          </a:p>
          <a:p>
            <a:r>
              <a:rPr lang="en-US" sz="1200" b="0" i="0" kern="1200" dirty="0">
                <a:solidFill>
                  <a:schemeClr val="tx1"/>
                </a:solidFill>
                <a:effectLst/>
                <a:latin typeface="+mn-lt"/>
                <a:ea typeface="+mn-ea"/>
                <a:cs typeface="+mn-cs"/>
              </a:rPr>
              <a:t>can </a:t>
            </a:r>
            <a:r>
              <a:rPr lang="en-US" sz="1200" b="1" i="0" kern="1200" dirty="0">
                <a:solidFill>
                  <a:schemeClr val="tx1"/>
                </a:solidFill>
                <a:effectLst/>
                <a:latin typeface="+mn-lt"/>
                <a:ea typeface="+mn-ea"/>
                <a:cs typeface="+mn-cs"/>
              </a:rPr>
              <a:t>capture deletes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13</a:t>
            </a:fld>
            <a:endParaRPr lang="en-US"/>
          </a:p>
        </p:txBody>
      </p:sp>
    </p:spTree>
    <p:extLst>
      <p:ext uri="{BB962C8B-B14F-4D97-AF65-F5344CB8AC3E}">
        <p14:creationId xmlns:p14="http://schemas.microsoft.com/office/powerpoint/2010/main" val="2320369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is a set of distributed services to capture changes in your databases so that your applications can see those changes and respond to them. </a:t>
            </a:r>
          </a:p>
          <a:p>
            <a:pPr marL="628650" lvl="1" indent="-171450">
              <a:buFontTx/>
              <a:buChar char="-"/>
            </a:pPr>
            <a:r>
              <a:rPr lang="en-US" sz="1200" b="0" i="0" kern="1200" dirty="0">
                <a:solidFill>
                  <a:schemeClr val="tx1"/>
                </a:solidFill>
                <a:effectLst/>
                <a:latin typeface="+mn-lt"/>
                <a:ea typeface="+mn-ea"/>
                <a:cs typeface="+mn-cs"/>
              </a:rPr>
              <a:t>records all row-level changes within each database table in a </a:t>
            </a:r>
            <a:r>
              <a:rPr lang="en-US" sz="1200" b="0" i="1" kern="1200" dirty="0">
                <a:solidFill>
                  <a:schemeClr val="tx1"/>
                </a:solidFill>
                <a:effectLst/>
                <a:latin typeface="+mn-lt"/>
                <a:ea typeface="+mn-ea"/>
                <a:cs typeface="+mn-cs"/>
              </a:rPr>
              <a:t>change event stream</a:t>
            </a:r>
            <a:r>
              <a:rPr lang="en-US" sz="1200" b="0" i="0" kern="1200" dirty="0">
                <a:solidFill>
                  <a:schemeClr val="tx1"/>
                </a:solidFill>
                <a:effectLst/>
                <a:latin typeface="+mn-lt"/>
                <a:ea typeface="+mn-ea"/>
                <a:cs typeface="+mn-cs"/>
              </a:rPr>
              <a:t>, and consumers simply read these streams to see the change events in the same order in which they occurred.</a:t>
            </a:r>
          </a:p>
          <a:p>
            <a:pPr marL="628650" lvl="1" indent="-171450">
              <a:buFontTx/>
              <a:buChar char="-"/>
            </a:pPr>
            <a:endParaRPr lang="en-US" sz="1200" b="0" i="0" kern="1200" dirty="0">
              <a:solidFill>
                <a:schemeClr val="tx1"/>
              </a:solidFill>
              <a:effectLst/>
              <a:latin typeface="+mn-lt"/>
              <a:ea typeface="+mn-ea"/>
              <a:cs typeface="+mn-cs"/>
            </a:endParaRPr>
          </a:p>
          <a:p>
            <a:pPr marL="0" lvl="0" indent="0">
              <a:buFontTx/>
              <a:buNone/>
            </a:pPr>
            <a:r>
              <a:rPr lang="en-US" sz="1200" b="0" i="0" kern="1200" dirty="0">
                <a:solidFill>
                  <a:schemeClr val="tx1"/>
                </a:solidFill>
                <a:effectLst/>
                <a:latin typeface="+mn-lt"/>
                <a:ea typeface="+mn-ea"/>
                <a:cs typeface="+mn-cs"/>
              </a:rPr>
              <a:t>Allows for using Kafka Streams to enrich data streams as well.</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Gotchas</a:t>
            </a:r>
          </a:p>
          <a:p>
            <a:r>
              <a:rPr lang="en-US" sz="1200" b="0" i="0" kern="1200" dirty="0">
                <a:solidFill>
                  <a:schemeClr val="tx1"/>
                </a:solidFill>
                <a:effectLst/>
                <a:latin typeface="+mn-lt"/>
                <a:ea typeface="+mn-ea"/>
                <a:cs typeface="+mn-cs"/>
              </a:rPr>
              <a:t>Of course, when the system is operating nominally or being administered carefully, then </a:t>
            </a:r>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provides </a:t>
            </a:r>
            <a:r>
              <a:rPr lang="en-US" sz="1200" b="0" i="1" kern="1200" dirty="0">
                <a:solidFill>
                  <a:schemeClr val="tx1"/>
                </a:solidFill>
                <a:effectLst/>
                <a:latin typeface="+mn-lt"/>
                <a:ea typeface="+mn-ea"/>
                <a:cs typeface="+mn-cs"/>
              </a:rPr>
              <a:t>exactly once</a:t>
            </a:r>
            <a:r>
              <a:rPr lang="en-US" sz="1200" b="0" i="0" kern="1200" dirty="0">
                <a:solidFill>
                  <a:schemeClr val="tx1"/>
                </a:solidFill>
                <a:effectLst/>
                <a:latin typeface="+mn-lt"/>
                <a:ea typeface="+mn-ea"/>
                <a:cs typeface="+mn-cs"/>
              </a:rPr>
              <a:t> delivery of every change event. </a:t>
            </a:r>
          </a:p>
          <a:p>
            <a:r>
              <a:rPr lang="en-US" sz="1200" b="0" i="0" kern="1200" dirty="0">
                <a:solidFill>
                  <a:schemeClr val="tx1"/>
                </a:solidFill>
                <a:effectLst/>
                <a:latin typeface="+mn-lt"/>
                <a:ea typeface="+mn-ea"/>
                <a:cs typeface="+mn-cs"/>
              </a:rPr>
              <a:t>However, if a fault does happen then the system will still not lose any events, although while it is recovering from the fault it may repeat some change events. </a:t>
            </a:r>
          </a:p>
          <a:p>
            <a:r>
              <a:rPr lang="en-US" sz="1200" b="0" i="0" kern="1200" dirty="0">
                <a:solidFill>
                  <a:schemeClr val="tx1"/>
                </a:solidFill>
                <a:effectLst/>
                <a:latin typeface="+mn-lt"/>
                <a:ea typeface="+mn-ea"/>
                <a:cs typeface="+mn-cs"/>
              </a:rPr>
              <a:t>Thus, in these abnormal situations </a:t>
            </a:r>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(like Kafka) provides </a:t>
            </a:r>
            <a:r>
              <a:rPr lang="en-US" sz="1200" b="0" i="1" kern="1200" dirty="0">
                <a:solidFill>
                  <a:schemeClr val="tx1"/>
                </a:solidFill>
                <a:effectLst/>
                <a:latin typeface="+mn-lt"/>
                <a:ea typeface="+mn-ea"/>
                <a:cs typeface="+mn-cs"/>
              </a:rPr>
              <a:t>at least once</a:t>
            </a:r>
            <a:r>
              <a:rPr lang="en-US" sz="1200" b="0" i="0" kern="1200" dirty="0">
                <a:solidFill>
                  <a:schemeClr val="tx1"/>
                </a:solidFill>
                <a:effectLst/>
                <a:latin typeface="+mn-lt"/>
                <a:ea typeface="+mn-ea"/>
                <a:cs typeface="+mn-cs"/>
              </a:rPr>
              <a:t> delivery of change events.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Change Data Capture ultimately allows application state to be externalized and synchronized with external stores of data.</a:t>
            </a:r>
          </a:p>
        </p:txBody>
      </p:sp>
      <p:sp>
        <p:nvSpPr>
          <p:cNvPr id="4" name="Slide Number Placeholder 3"/>
          <p:cNvSpPr>
            <a:spLocks noGrp="1"/>
          </p:cNvSpPr>
          <p:nvPr>
            <p:ph type="sldNum" sz="quarter" idx="5"/>
          </p:nvPr>
        </p:nvSpPr>
        <p:spPr/>
        <p:txBody>
          <a:bodyPr/>
          <a:lstStyle/>
          <a:p>
            <a:fld id="{BB8DC61D-7449-4D48-BACE-7F29579FD658}" type="slidenum">
              <a:rPr lang="en-US" smtClean="0"/>
              <a:t>14</a:t>
            </a:fld>
            <a:endParaRPr lang="en-US"/>
          </a:p>
        </p:txBody>
      </p:sp>
    </p:spTree>
    <p:extLst>
      <p:ext uri="{BB962C8B-B14F-4D97-AF65-F5344CB8AC3E}">
        <p14:creationId xmlns:p14="http://schemas.microsoft.com/office/powerpoint/2010/main" val="1473969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Just like there are a variety of Source Connectors, there are many different Sink Connectors that </a:t>
            </a:r>
            <a:r>
              <a:rPr lang="en-US" sz="1200" b="0" i="0" kern="1200" dirty="0" err="1">
                <a:solidFill>
                  <a:schemeClr val="tx1"/>
                </a:solidFill>
                <a:effectLst/>
                <a:latin typeface="+mn-lt"/>
                <a:ea typeface="+mn-ea"/>
                <a:cs typeface="+mn-cs"/>
              </a:rPr>
              <a:t>propogate</a:t>
            </a:r>
            <a:r>
              <a:rPr lang="en-US" sz="1200" b="0" i="0" kern="1200" dirty="0">
                <a:solidFill>
                  <a:schemeClr val="tx1"/>
                </a:solidFill>
                <a:effectLst/>
                <a:latin typeface="+mn-lt"/>
                <a:ea typeface="+mn-ea"/>
                <a:cs typeface="+mn-cs"/>
              </a:rPr>
              <a:t> records from Kafka topics to other systems.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Now, you can innovate with different, new services with new database technologies.</a:t>
            </a:r>
          </a:p>
          <a:p>
            <a:pPr lvl="1"/>
            <a:r>
              <a:rPr lang="en-US" b="0" i="0" kern="1200" dirty="0" err="1">
                <a:solidFill>
                  <a:schemeClr val="tx1"/>
                </a:solidFill>
                <a:effectLst/>
                <a:latin typeface="+mn-lt"/>
                <a:ea typeface="+mn-ea"/>
                <a:cs typeface="+mn-cs"/>
              </a:rPr>
              <a:t>ie</a:t>
            </a:r>
            <a:r>
              <a:rPr lang="en-US" b="0" i="0" kern="1200" dirty="0">
                <a:solidFill>
                  <a:schemeClr val="tx1"/>
                </a:solidFill>
                <a:effectLst/>
                <a:latin typeface="+mn-lt"/>
                <a:ea typeface="+mn-ea"/>
                <a:cs typeface="+mn-cs"/>
              </a:rPr>
              <a:t>: </a:t>
            </a:r>
            <a:r>
              <a:rPr lang="en-US" b="0" i="0" kern="1200" dirty="0" err="1">
                <a:solidFill>
                  <a:schemeClr val="tx1"/>
                </a:solidFill>
                <a:effectLst/>
                <a:latin typeface="+mn-lt"/>
                <a:ea typeface="+mn-ea"/>
                <a:cs typeface="+mn-cs"/>
              </a:rPr>
              <a:t>elasticsearch</a:t>
            </a:r>
            <a:r>
              <a:rPr lang="en-US" b="0" i="0" kern="1200" dirty="0">
                <a:solidFill>
                  <a:schemeClr val="tx1"/>
                </a:solidFill>
                <a:effectLst/>
                <a:latin typeface="+mn-lt"/>
                <a:ea typeface="+mn-ea"/>
                <a:cs typeface="+mn-cs"/>
              </a:rPr>
              <a:t>, </a:t>
            </a:r>
            <a:r>
              <a:rPr lang="en-US" b="0" i="0" kern="1200" dirty="0" err="1">
                <a:solidFill>
                  <a:schemeClr val="tx1"/>
                </a:solidFill>
                <a:effectLst/>
                <a:latin typeface="+mn-lt"/>
                <a:ea typeface="+mn-ea"/>
                <a:cs typeface="+mn-cs"/>
              </a:rPr>
              <a:t>mysql</a:t>
            </a:r>
            <a:r>
              <a:rPr lang="en-US" b="0" i="0" kern="1200" dirty="0">
                <a:solidFill>
                  <a:schemeClr val="tx1"/>
                </a:solidFill>
                <a:effectLst/>
                <a:latin typeface="+mn-lt"/>
                <a:ea typeface="+mn-ea"/>
                <a:cs typeface="+mn-cs"/>
              </a:rPr>
              <a:t>, </a:t>
            </a:r>
            <a:r>
              <a:rPr lang="en-US" b="0" i="0" kern="1200" dirty="0" err="1">
                <a:solidFill>
                  <a:schemeClr val="tx1"/>
                </a:solidFill>
                <a:effectLst/>
                <a:latin typeface="+mn-lt"/>
                <a:ea typeface="+mn-ea"/>
                <a:cs typeface="+mn-cs"/>
              </a:rPr>
              <a:t>mongoDB</a:t>
            </a:r>
            <a:r>
              <a:rPr lang="en-US" b="0" i="0" kern="1200" dirty="0">
                <a:solidFill>
                  <a:schemeClr val="tx1"/>
                </a:solidFill>
                <a:effectLst/>
                <a:latin typeface="+mn-lt"/>
                <a:ea typeface="+mn-ea"/>
                <a:cs typeface="+mn-cs"/>
              </a:rPr>
              <a:t>, neo4j</a:t>
            </a:r>
          </a:p>
          <a:p>
            <a:pPr lvl="1"/>
            <a:endParaRPr lang="en-US" b="0" i="0" kern="1200" dirty="0">
              <a:solidFill>
                <a:schemeClr val="tx1"/>
              </a:solidFill>
              <a:effectLst/>
              <a:latin typeface="+mn-lt"/>
              <a:ea typeface="+mn-ea"/>
              <a:cs typeface="+mn-cs"/>
            </a:endParaRPr>
          </a:p>
          <a:p>
            <a:pPr lvl="1"/>
            <a:endParaRPr lang="en-US"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B8DC61D-7449-4D48-BACE-7F29579FD658}" type="slidenum">
              <a:rPr lang="en-US" smtClean="0"/>
              <a:t>15</a:t>
            </a:fld>
            <a:endParaRPr lang="en-US"/>
          </a:p>
        </p:txBody>
      </p:sp>
    </p:spTree>
    <p:extLst>
      <p:ext uri="{BB962C8B-B14F-4D97-AF65-F5344CB8AC3E}">
        <p14:creationId xmlns:p14="http://schemas.microsoft.com/office/powerpoint/2010/main" val="3577220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an UPDATE event on a MySQL database.</a:t>
            </a: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16</a:t>
            </a:fld>
            <a:endParaRPr lang="en-US"/>
          </a:p>
        </p:txBody>
      </p:sp>
    </p:spTree>
    <p:extLst>
      <p:ext uri="{BB962C8B-B14F-4D97-AF65-F5344CB8AC3E}">
        <p14:creationId xmlns:p14="http://schemas.microsoft.com/office/powerpoint/2010/main" val="803364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is a set of distributed services to capture changes in your databases so that your applications can see those changes and respond to them. </a:t>
            </a:r>
          </a:p>
          <a:p>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records all row-level changes within each database table in a </a:t>
            </a:r>
            <a:r>
              <a:rPr lang="en-US" sz="1200" b="0" i="1" kern="1200" dirty="0">
                <a:solidFill>
                  <a:schemeClr val="tx1"/>
                </a:solidFill>
                <a:effectLst/>
                <a:latin typeface="+mn-lt"/>
                <a:ea typeface="+mn-ea"/>
                <a:cs typeface="+mn-cs"/>
              </a:rPr>
              <a:t>change event stream</a:t>
            </a:r>
            <a:r>
              <a:rPr lang="en-US" sz="1200" b="0" i="0" kern="1200" dirty="0">
                <a:solidFill>
                  <a:schemeClr val="tx1"/>
                </a:solidFill>
                <a:effectLst/>
                <a:latin typeface="+mn-lt"/>
                <a:ea typeface="+mn-ea"/>
                <a:cs typeface="+mn-cs"/>
              </a:rPr>
              <a:t>, and applications simply read these streams to see the change events in the same order in which they occurred.</a:t>
            </a:r>
          </a:p>
          <a:p>
            <a:endParaRPr lang="en-US" sz="1200" b="0"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is a distributed system that captures all changes in multiple upstream databases, and will never miss or lose an event. </a:t>
            </a:r>
          </a:p>
          <a:p>
            <a:r>
              <a:rPr lang="en-US" sz="1200" b="0" i="0" kern="1200" dirty="0">
                <a:solidFill>
                  <a:schemeClr val="tx1"/>
                </a:solidFill>
                <a:effectLst/>
                <a:latin typeface="+mn-lt"/>
                <a:ea typeface="+mn-ea"/>
                <a:cs typeface="+mn-cs"/>
              </a:rPr>
              <a:t>Of course, when the system is operating nominally or being administered carefully, then </a:t>
            </a:r>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provides </a:t>
            </a:r>
            <a:r>
              <a:rPr lang="en-US" sz="1200" b="0" i="1" kern="1200" dirty="0">
                <a:solidFill>
                  <a:schemeClr val="tx1"/>
                </a:solidFill>
                <a:effectLst/>
                <a:latin typeface="+mn-lt"/>
                <a:ea typeface="+mn-ea"/>
                <a:cs typeface="+mn-cs"/>
              </a:rPr>
              <a:t>exactly once</a:t>
            </a:r>
            <a:r>
              <a:rPr lang="en-US" sz="1200" b="0" i="0" kern="1200" dirty="0">
                <a:solidFill>
                  <a:schemeClr val="tx1"/>
                </a:solidFill>
                <a:effectLst/>
                <a:latin typeface="+mn-lt"/>
                <a:ea typeface="+mn-ea"/>
                <a:cs typeface="+mn-cs"/>
              </a:rPr>
              <a:t> delivery of every change event. However, if a fault does happen then the system will still not lose any events, although while it is recovering from the fault it may repeat some change events. Thus, in these abnormal situations </a:t>
            </a:r>
            <a:r>
              <a:rPr lang="en-US" sz="1200" b="0" i="0" kern="1200" dirty="0" err="1">
                <a:solidFill>
                  <a:schemeClr val="tx1"/>
                </a:solidFill>
                <a:effectLst/>
                <a:latin typeface="+mn-lt"/>
                <a:ea typeface="+mn-ea"/>
                <a:cs typeface="+mn-cs"/>
              </a:rPr>
              <a:t>Debezium</a:t>
            </a:r>
            <a:r>
              <a:rPr lang="en-US" sz="1200" b="0" i="0" kern="1200" dirty="0">
                <a:solidFill>
                  <a:schemeClr val="tx1"/>
                </a:solidFill>
                <a:effectLst/>
                <a:latin typeface="+mn-lt"/>
                <a:ea typeface="+mn-ea"/>
                <a:cs typeface="+mn-cs"/>
              </a:rPr>
              <a:t> (like Kafka) provides </a:t>
            </a:r>
            <a:r>
              <a:rPr lang="en-US" sz="1200" b="0" i="1" kern="1200" dirty="0">
                <a:solidFill>
                  <a:schemeClr val="tx1"/>
                </a:solidFill>
                <a:effectLst/>
                <a:latin typeface="+mn-lt"/>
                <a:ea typeface="+mn-ea"/>
                <a:cs typeface="+mn-cs"/>
              </a:rPr>
              <a:t>at least once</a:t>
            </a:r>
            <a:r>
              <a:rPr lang="en-US" sz="1200" b="0" i="0" kern="1200" dirty="0">
                <a:solidFill>
                  <a:schemeClr val="tx1"/>
                </a:solidFill>
                <a:effectLst/>
                <a:latin typeface="+mn-lt"/>
                <a:ea typeface="+mn-ea"/>
                <a:cs typeface="+mn-cs"/>
              </a:rPr>
              <a:t> delivery of change events.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Change Data Capture (CDC) is a solution that captures change events from a database transaction log (or equivalent mechanism) and forwards those events to downstream consumers. CDC ultimately allows application state to be externalized and synchronized with external stores of data.</a:t>
            </a:r>
          </a:p>
          <a:p>
            <a:r>
              <a:rPr lang="en-US" sz="1200" b="0" i="0" kern="1200" dirty="0">
                <a:solidFill>
                  <a:schemeClr val="tx1"/>
                </a:solidFill>
                <a:effectLst/>
                <a:latin typeface="+mn-lt"/>
                <a:ea typeface="+mn-ea"/>
                <a:cs typeface="+mn-cs"/>
              </a:rPr>
              <a:t>Change Data Capture implementations usually have these characteristics:</a:t>
            </a:r>
          </a:p>
          <a:p>
            <a:r>
              <a:rPr lang="en-US" sz="1200" b="0" i="0" kern="1200" dirty="0">
                <a:solidFill>
                  <a:schemeClr val="tx1"/>
                </a:solidFill>
                <a:effectLst/>
                <a:latin typeface="+mn-lt"/>
                <a:ea typeface="+mn-ea"/>
                <a:cs typeface="+mn-cs"/>
              </a:rPr>
              <a:t>External process that reads the transaction log of a database with the goal to materialize change events from those transactions</a:t>
            </a:r>
          </a:p>
          <a:p>
            <a:r>
              <a:rPr lang="en-US" sz="1200" b="0" i="0" kern="1200" dirty="0">
                <a:solidFill>
                  <a:schemeClr val="tx1"/>
                </a:solidFill>
                <a:effectLst/>
                <a:latin typeface="+mn-lt"/>
                <a:ea typeface="+mn-ea"/>
                <a:cs typeface="+mn-cs"/>
              </a:rPr>
              <a:t>Change events are forwarded to downstream consumers as messages</a:t>
            </a: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17</a:t>
            </a:fld>
            <a:endParaRPr lang="en-US"/>
          </a:p>
        </p:txBody>
      </p:sp>
    </p:spTree>
    <p:extLst>
      <p:ext uri="{BB962C8B-B14F-4D97-AF65-F5344CB8AC3E}">
        <p14:creationId xmlns:p14="http://schemas.microsoft.com/office/powerpoint/2010/main" val="27567173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https://debezium.io/blog/2020/02/10/event-sourcing-vs-cdc/#:~:text=Event%20Sourcing%20uses%20its%20own,presented%20later%20in%20this%20article.</a:t>
            </a:r>
            <a:endParaRPr lang="en-US" dirty="0"/>
          </a:p>
          <a:p>
            <a:endParaRPr lang="en-US" dirty="0"/>
          </a:p>
          <a:p>
            <a:r>
              <a:rPr lang="en-US" dirty="0">
                <a:hlinkClick r:id="rId4"/>
              </a:rPr>
              <a:t>https://www.confluent.io/blog/data-dichotomy-rethinking-the-way-we-treat-data-and-services/</a:t>
            </a:r>
            <a:endParaRPr lang="en-US" dirty="0"/>
          </a:p>
          <a:p>
            <a:endParaRPr lang="en-US" dirty="0"/>
          </a:p>
          <a:p>
            <a:r>
              <a:rPr lang="en-US" dirty="0">
                <a:hlinkClick r:id="rId5"/>
              </a:rPr>
              <a:t>https://martinfowler.com/articles/data-monolith-to-mesh.html#SiloedAndHyper-specializedOwnership</a:t>
            </a:r>
            <a:endParaRPr lang="en-US" dirty="0"/>
          </a:p>
          <a:p>
            <a:endParaRPr lang="en-US" dirty="0"/>
          </a:p>
          <a:p>
            <a:r>
              <a:rPr lang="en-US" dirty="0">
                <a:hlinkClick r:id="rId6"/>
              </a:rPr>
              <a:t>https://martinfowler.com/eaaDev/EventSourcing.html</a:t>
            </a:r>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18</a:t>
            </a:fld>
            <a:endParaRPr lang="en-US"/>
          </a:p>
        </p:txBody>
      </p:sp>
    </p:spTree>
    <p:extLst>
      <p:ext uri="{BB962C8B-B14F-4D97-AF65-F5344CB8AC3E}">
        <p14:creationId xmlns:p14="http://schemas.microsoft.com/office/powerpoint/2010/main" val="2337594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UT Austin</a:t>
            </a:r>
          </a:p>
        </p:txBody>
      </p:sp>
      <p:sp>
        <p:nvSpPr>
          <p:cNvPr id="4" name="Slide Number Placeholder 3"/>
          <p:cNvSpPr>
            <a:spLocks noGrp="1"/>
          </p:cNvSpPr>
          <p:nvPr>
            <p:ph type="sldNum" sz="quarter" idx="5"/>
          </p:nvPr>
        </p:nvSpPr>
        <p:spPr/>
        <p:txBody>
          <a:bodyPr/>
          <a:lstStyle/>
          <a:p>
            <a:fld id="{BB8DC61D-7449-4D48-BACE-7F29579FD658}" type="slidenum">
              <a:rPr lang="en-US" smtClean="0"/>
              <a:t>2</a:t>
            </a:fld>
            <a:endParaRPr lang="en-US"/>
          </a:p>
        </p:txBody>
      </p:sp>
    </p:spTree>
    <p:extLst>
      <p:ext uri="{BB962C8B-B14F-4D97-AF65-F5344CB8AC3E}">
        <p14:creationId xmlns:p14="http://schemas.microsoft.com/office/powerpoint/2010/main" val="3281497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Improved fault isolation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Larger applications and systems can remain mostly unaffected by the failure of a single module, through the use of circuit breakers, service meshes, etc.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Eliminate vendor or technology lock-in</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Microservices provide the flexibility to try out a new technology stack on an individual service as needed. </a:t>
            </a:r>
          </a:p>
          <a:p>
            <a:r>
              <a:rPr lang="en-US" sz="1200" b="0" i="0" kern="1200" dirty="0">
                <a:solidFill>
                  <a:schemeClr val="tx1"/>
                </a:solidFill>
                <a:effectLst/>
                <a:latin typeface="+mn-lt"/>
                <a:ea typeface="+mn-ea"/>
                <a:cs typeface="+mn-cs"/>
              </a:rPr>
              <a:t>	There won’t be as many dependency concerns and rolling back changes becomes much easier.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Ease of understanding</a:t>
            </a:r>
          </a:p>
          <a:p>
            <a:r>
              <a:rPr lang="en-US" sz="1200" b="1"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With added simplicity, developers can better understand the functionality of a service, in context of business domains and Domain Driven Design.</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Smaller and faster deployments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Smaller codebases and scope =&gt; less dependencies &amp; risks =&gt; quicker deployments.</a:t>
            </a:r>
          </a:p>
          <a:p>
            <a:r>
              <a:rPr lang="en-US" sz="1200" b="0" i="0" kern="1200" dirty="0">
                <a:solidFill>
                  <a:schemeClr val="tx1"/>
                </a:solidFill>
                <a:effectLst/>
                <a:latin typeface="+mn-lt"/>
                <a:ea typeface="+mn-ea"/>
                <a:cs typeface="+mn-cs"/>
              </a:rPr>
              <a:t>	Iterative releases, DevOps!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Scalability</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	Since your services are separate, you can more easily scale the most needed ones at the appropriate times, as opposed to the whole application. </a:t>
            </a:r>
          </a:p>
          <a:p>
            <a:r>
              <a:rPr lang="en-US" sz="1200" b="0" i="0" kern="1200" dirty="0">
                <a:solidFill>
                  <a:schemeClr val="tx1"/>
                </a:solidFill>
                <a:effectLst/>
                <a:latin typeface="+mn-lt"/>
                <a:ea typeface="+mn-ea"/>
                <a:cs typeface="+mn-cs"/>
              </a:rPr>
              <a:t>	When done correctly, this can impact cost savings.</a:t>
            </a:r>
          </a:p>
          <a:p>
            <a:endParaRPr lang="en-US" dirty="0"/>
          </a:p>
          <a:p>
            <a:endParaRPr lang="en-US" dirty="0"/>
          </a:p>
          <a:p>
            <a:r>
              <a:rPr lang="en-US" dirty="0"/>
              <a:t>”Architectural Quanta”: Independently deployable components with high functional cohesion, </a:t>
            </a:r>
            <a:r>
              <a:rPr lang="en-US" sz="1200" b="0" i="0" kern="1200" dirty="0">
                <a:solidFill>
                  <a:schemeClr val="tx1"/>
                </a:solidFill>
                <a:effectLst/>
                <a:latin typeface="+mn-lt"/>
                <a:ea typeface="+mn-ea"/>
                <a:cs typeface="+mn-cs"/>
              </a:rPr>
              <a:t>which includes all the structural elements required for the system to function properly.’</a:t>
            </a:r>
          </a:p>
          <a:p>
            <a:r>
              <a:rPr lang="en-US" sz="1200" b="0" i="0" kern="1200" dirty="0">
                <a:solidFill>
                  <a:schemeClr val="tx1"/>
                </a:solidFill>
                <a:effectLst/>
                <a:latin typeface="+mn-lt"/>
                <a:ea typeface="+mn-ea"/>
                <a:cs typeface="+mn-cs"/>
              </a:rPr>
              <a:t>The motivation behind breaking a system down into its architectural quantum is to create independent teams who can each build and operate an architectural quantum. Parallelize work across these teams to reach higher operational scalability and velocity.</a:t>
            </a:r>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3</a:t>
            </a:fld>
            <a:endParaRPr lang="en-US"/>
          </a:p>
        </p:txBody>
      </p:sp>
    </p:spTree>
    <p:extLst>
      <p:ext uri="{BB962C8B-B14F-4D97-AF65-F5344CB8AC3E}">
        <p14:creationId xmlns:p14="http://schemas.microsoft.com/office/powerpoint/2010/main" val="3463375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Domain-Driven Design is an approach to software development that centers the development on programming a domain model that has a rich understanding of the processes and rules of a domain.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Domain-driven design (DDD) advocates modeling based on the reality of business as relevant to your use cases. </a:t>
            </a:r>
          </a:p>
          <a:p>
            <a:r>
              <a:rPr lang="en-US" sz="1200" b="0" i="0" kern="1200" dirty="0">
                <a:solidFill>
                  <a:schemeClr val="tx1"/>
                </a:solidFill>
                <a:effectLst/>
                <a:latin typeface="+mn-lt"/>
                <a:ea typeface="+mn-ea"/>
                <a:cs typeface="+mn-cs"/>
              </a:rPr>
              <a:t>In the context of building applications, DDD talks about problems as domains. </a:t>
            </a:r>
          </a:p>
          <a:p>
            <a:r>
              <a:rPr lang="en-US" sz="1200" b="0" i="0" kern="1200" dirty="0">
                <a:solidFill>
                  <a:schemeClr val="tx1"/>
                </a:solidFill>
                <a:effectLst/>
                <a:latin typeface="+mn-lt"/>
                <a:ea typeface="+mn-ea"/>
                <a:cs typeface="+mn-cs"/>
              </a:rPr>
              <a:t>It describes independent problem areas as Bounded Contexts (each Bounded Context correlates to a microservice), and emphasizes a common language to talk about these problems. </a:t>
            </a:r>
          </a:p>
          <a:p>
            <a:r>
              <a:rPr lang="en-US" sz="1200" b="0" i="0" kern="1200" dirty="0">
                <a:solidFill>
                  <a:schemeClr val="tx1"/>
                </a:solidFill>
                <a:effectLst/>
                <a:latin typeface="+mn-lt"/>
                <a:ea typeface="+mn-ea"/>
                <a:cs typeface="+mn-cs"/>
              </a:rPr>
              <a:t>It also suggests many technical concepts and patterns, like domain entities with rich models (no </a:t>
            </a:r>
            <a:r>
              <a:rPr lang="en-US" sz="1200" b="0" i="0" u="sng" kern="1200" dirty="0">
                <a:solidFill>
                  <a:schemeClr val="tx1"/>
                </a:solidFill>
                <a:effectLst/>
                <a:latin typeface="+mn-lt"/>
                <a:ea typeface="+mn-ea"/>
                <a:cs typeface="+mn-cs"/>
                <a:hlinkClick r:id="rId3"/>
              </a:rPr>
              <a:t>anemic-domain model</a:t>
            </a:r>
            <a:r>
              <a:rPr lang="en-US" sz="1200" b="0" i="0" kern="1200" dirty="0">
                <a:solidFill>
                  <a:schemeClr val="tx1"/>
                </a:solidFill>
                <a:effectLst/>
                <a:latin typeface="+mn-lt"/>
                <a:ea typeface="+mn-ea"/>
                <a:cs typeface="+mn-cs"/>
              </a:rPr>
              <a:t>), value objects, aggregates and aggregate root (or root entity) rules to support the internal implementation.</a:t>
            </a:r>
          </a:p>
          <a:p>
            <a:endParaRPr lang="en-US" sz="1200" b="0" i="0" kern="1200" dirty="0">
              <a:solidFill>
                <a:schemeClr val="tx1"/>
              </a:solidFill>
              <a:effectLst/>
              <a:latin typeface="+mn-lt"/>
              <a:ea typeface="+mn-ea"/>
              <a:cs typeface="+mn-cs"/>
            </a:endParaRPr>
          </a:p>
          <a:p>
            <a:r>
              <a:rPr lang="en-US" dirty="0"/>
              <a:t>It has influenced the microservices architecture by decomposing the systems into distributed services built around business domain capabilities.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fundamentally changed how the teams form, so that a team can independently and autonomously own a domain capability.</a:t>
            </a: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4</a:t>
            </a:fld>
            <a:endParaRPr lang="en-US"/>
          </a:p>
        </p:txBody>
      </p:sp>
    </p:spTree>
    <p:extLst>
      <p:ext uri="{BB962C8B-B14F-4D97-AF65-F5344CB8AC3E}">
        <p14:creationId xmlns:p14="http://schemas.microsoft.com/office/powerpoint/2010/main" val="817607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Single Database Architecture</a:t>
            </a:r>
          </a:p>
          <a:p>
            <a:pPr marL="171450" indent="-171450">
              <a:buFontTx/>
              <a:buChar char="-"/>
            </a:pPr>
            <a:r>
              <a:rPr lang="en-US" b="0" dirty="0"/>
              <a:t>Data Backup/Restore</a:t>
            </a:r>
          </a:p>
          <a:p>
            <a:pPr marL="171450" indent="-171450">
              <a:buFontTx/>
              <a:buChar char="-"/>
            </a:pPr>
            <a:r>
              <a:rPr lang="en-US" b="0" dirty="0"/>
              <a:t>DBA management</a:t>
            </a:r>
          </a:p>
          <a:p>
            <a:pPr marL="171450" indent="-171450">
              <a:buFontTx/>
              <a:buChar char="-"/>
            </a:pPr>
            <a:r>
              <a:rPr lang="en-US" b="0" dirty="0"/>
              <a:t>Data Replication / HA</a:t>
            </a:r>
          </a:p>
          <a:p>
            <a:pPr marL="171450" indent="-171450">
              <a:buFontTx/>
              <a:buChar char="-"/>
            </a:pPr>
            <a:endParaRPr lang="en-US" b="0" dirty="0"/>
          </a:p>
          <a:p>
            <a:pPr marL="0" indent="0">
              <a:buFontTx/>
              <a:buNone/>
            </a:pPr>
            <a:r>
              <a:rPr lang="en-US" b="0" dirty="0"/>
              <a:t>Solutions to these challenges are becoming more approachable/easier to implement due to new technologies and cloud infrastructure.</a:t>
            </a:r>
          </a:p>
        </p:txBody>
      </p:sp>
      <p:sp>
        <p:nvSpPr>
          <p:cNvPr id="4" name="Slide Number Placeholder 3"/>
          <p:cNvSpPr>
            <a:spLocks noGrp="1"/>
          </p:cNvSpPr>
          <p:nvPr>
            <p:ph type="sldNum" sz="quarter" idx="5"/>
          </p:nvPr>
        </p:nvSpPr>
        <p:spPr/>
        <p:txBody>
          <a:bodyPr/>
          <a:lstStyle/>
          <a:p>
            <a:fld id="{BB8DC61D-7449-4D48-BACE-7F29579FD658}" type="slidenum">
              <a:rPr lang="en-US" smtClean="0"/>
              <a:t>5</a:t>
            </a:fld>
            <a:endParaRPr lang="en-US"/>
          </a:p>
        </p:txBody>
      </p:sp>
    </p:spTree>
    <p:extLst>
      <p:ext uri="{BB962C8B-B14F-4D97-AF65-F5344CB8AC3E}">
        <p14:creationId xmlns:p14="http://schemas.microsoft.com/office/powerpoint/2010/main" val="3611953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While we have successfully applied Domain Driven Design and Bounded Contexts to our operational systems, we have largely disregarded the domain concepts in our data.</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have moved away from </a:t>
            </a:r>
            <a:r>
              <a:rPr lang="en-US" sz="1200" b="1" i="0" kern="1200" dirty="0">
                <a:solidFill>
                  <a:schemeClr val="tx1"/>
                </a:solidFill>
                <a:effectLst/>
                <a:latin typeface="+mn-lt"/>
                <a:ea typeface="+mn-ea"/>
                <a:cs typeface="+mn-cs"/>
              </a:rPr>
              <a:t>domain oriented data ownership to a centralized domain agnostic data ownership. </a:t>
            </a:r>
          </a:p>
          <a:p>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see this in many large enterprise organizations = big data platforms, monolithic data lakes. (“Data Swamps”)</a:t>
            </a:r>
          </a:p>
          <a:p>
            <a:r>
              <a:rPr lang="en-US" sz="1200" b="0" i="0" kern="1200" dirty="0">
                <a:solidFill>
                  <a:schemeClr val="tx1"/>
                </a:solidFill>
                <a:effectLst/>
                <a:latin typeface="+mn-lt"/>
                <a:ea typeface="+mn-ea"/>
                <a:cs typeface="+mn-cs"/>
              </a:rPr>
              <a:t>We see this at a project level as well – multiple development teams or services trying to use the same database, resulting in dependencies across workstreams.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Many of the benefits that we gain from a microservices architecture, become bounded &amp; constrained in context of how we are able to access and/or manage the underlaying data that drives our systems. </a:t>
            </a:r>
          </a:p>
          <a:p>
            <a:r>
              <a:rPr lang="en-US" sz="1200" b="1" i="0" kern="1200" dirty="0">
                <a:solidFill>
                  <a:schemeClr val="tx1"/>
                </a:solidFill>
                <a:effectLst/>
                <a:latin typeface="+mn-lt"/>
                <a:ea typeface="+mn-ea"/>
                <a:cs typeface="+mn-cs"/>
              </a:rPr>
              <a:t>This is becoming increasingly troublesome as more business domains/capabilities are becoming more data-driven.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Our CI/CD pipelines become become bottlenecked at the Data Layer.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promote independence for microservices, where a service can iterate quickly and freely. </a:t>
            </a:r>
          </a:p>
          <a:p>
            <a:r>
              <a:rPr lang="en-US" sz="1200" b="0" i="0" kern="1200" dirty="0">
                <a:solidFill>
                  <a:schemeClr val="tx1"/>
                </a:solidFill>
                <a:effectLst/>
                <a:latin typeface="+mn-lt"/>
                <a:ea typeface="+mn-ea"/>
                <a:cs typeface="+mn-cs"/>
              </a:rPr>
              <a:t>But if one service implements a feature which requires another service to change, we end up having to make changes to </a:t>
            </a:r>
            <a:r>
              <a:rPr lang="en-US" sz="1200" b="0" i="1" kern="1200" dirty="0">
                <a:solidFill>
                  <a:schemeClr val="tx1"/>
                </a:solidFill>
                <a:effectLst/>
                <a:latin typeface="+mn-lt"/>
                <a:ea typeface="+mn-ea"/>
                <a:cs typeface="+mn-cs"/>
              </a:rPr>
              <a:t>both</a:t>
            </a:r>
            <a:r>
              <a:rPr lang="en-US" sz="1200" b="0" i="0" kern="1200" dirty="0">
                <a:solidFill>
                  <a:schemeClr val="tx1"/>
                </a:solidFill>
                <a:effectLst/>
                <a:latin typeface="+mn-lt"/>
                <a:ea typeface="+mn-ea"/>
                <a:cs typeface="+mn-cs"/>
              </a:rPr>
              <a:t> services at around the same time.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dependency and coordination between teams, where “independent services” must synchronize across release cycles quickly erodes agility.</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Challenges with using a Shared Database</a:t>
            </a:r>
          </a:p>
          <a:p>
            <a:r>
              <a:rPr lang="en-US" sz="1200" b="0" i="0" kern="1200" dirty="0">
                <a:solidFill>
                  <a:schemeClr val="tx1"/>
                </a:solidFill>
                <a:effectLst/>
                <a:latin typeface="+mn-lt"/>
                <a:ea typeface="+mn-ea"/>
                <a:cs typeface="+mn-cs"/>
              </a:rPr>
              <a:t>Development time coupling</a:t>
            </a:r>
          </a:p>
          <a:p>
            <a:pPr marL="171450" indent="-171450">
              <a:buFontTx/>
              <a:buChar char="-"/>
            </a:pPr>
            <a:r>
              <a:rPr lang="en-US" sz="1200" b="0" i="0" kern="1200" dirty="0">
                <a:solidFill>
                  <a:schemeClr val="tx1"/>
                </a:solidFill>
                <a:effectLst/>
                <a:latin typeface="+mn-lt"/>
                <a:ea typeface="+mn-ea"/>
                <a:cs typeface="+mn-cs"/>
              </a:rPr>
              <a:t>A developer working on, for example, Service A might need to coordinate schema changes with the developers of other services that access the same tables. This coupling and additional coordination will slow down development.</a:t>
            </a:r>
          </a:p>
          <a:p>
            <a:pPr marL="171450" indent="-171450">
              <a:buFontTx/>
              <a:buChar char="-"/>
            </a:pP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Runtime coupling </a:t>
            </a:r>
          </a:p>
          <a:p>
            <a:pPr marL="171450" indent="-171450">
              <a:buFontTx/>
              <a:buChar char="-"/>
            </a:pPr>
            <a:r>
              <a:rPr lang="en-US" sz="1200" b="0" i="0" kern="1200" dirty="0">
                <a:solidFill>
                  <a:schemeClr val="tx1"/>
                </a:solidFill>
                <a:effectLst/>
                <a:latin typeface="+mn-lt"/>
                <a:ea typeface="+mn-ea"/>
                <a:cs typeface="+mn-cs"/>
              </a:rPr>
              <a:t>Because all services access the same database they can potentially interfere with one another. For example, if long running Service A transaction holds a lock on a database table then other services will be blocked.</a:t>
            </a:r>
          </a:p>
          <a:p>
            <a:pPr marL="171450" indent="-171450">
              <a:buFontTx/>
              <a:buChar char="-"/>
            </a:pP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Vendor/Technology Lock-in: </a:t>
            </a:r>
          </a:p>
          <a:p>
            <a:pPr marL="171450" indent="-171450">
              <a:buFontTx/>
              <a:buChar char="-"/>
            </a:pPr>
            <a:r>
              <a:rPr lang="en-US" sz="1200" b="0" i="0" kern="1200" dirty="0">
                <a:solidFill>
                  <a:schemeClr val="tx1"/>
                </a:solidFill>
                <a:effectLst/>
                <a:latin typeface="+mn-lt"/>
                <a:ea typeface="+mn-ea"/>
                <a:cs typeface="+mn-cs"/>
              </a:rPr>
              <a:t>Single database design might not satisfy the data storage and access requirements of all services.</a:t>
            </a:r>
          </a:p>
          <a:p>
            <a:pPr marL="628650" lvl="1" indent="-171450">
              <a:buFontTx/>
              <a:buChar char="-"/>
            </a:pP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sql</a:t>
            </a:r>
            <a:r>
              <a:rPr lang="en-US" sz="1200" b="0" i="0" kern="1200" dirty="0">
                <a:solidFill>
                  <a:schemeClr val="tx1"/>
                </a:solidFill>
                <a:effectLst/>
                <a:latin typeface="+mn-lt"/>
                <a:ea typeface="+mn-ea"/>
                <a:cs typeface="+mn-cs"/>
              </a:rPr>
              <a:t> vs </a:t>
            </a:r>
            <a:r>
              <a:rPr lang="en-US" sz="1200" b="0" i="0" kern="1200" dirty="0" err="1">
                <a:solidFill>
                  <a:schemeClr val="tx1"/>
                </a:solidFill>
                <a:effectLst/>
                <a:latin typeface="+mn-lt"/>
                <a:ea typeface="+mn-ea"/>
                <a:cs typeface="+mn-cs"/>
              </a:rPr>
              <a:t>nosql</a:t>
            </a:r>
            <a:r>
              <a:rPr lang="en-US" sz="1200" b="0" i="0" kern="1200" dirty="0">
                <a:solidFill>
                  <a:schemeClr val="tx1"/>
                </a:solidFill>
                <a:effectLst/>
                <a:latin typeface="+mn-lt"/>
                <a:ea typeface="+mn-ea"/>
                <a:cs typeface="+mn-cs"/>
              </a:rPr>
              <a:t> vs graph databases (recommendation engine) vs </a:t>
            </a:r>
            <a:r>
              <a:rPr lang="en-US" sz="1200" b="0" i="0" kern="1200" dirty="0" err="1">
                <a:solidFill>
                  <a:schemeClr val="tx1"/>
                </a:solidFill>
                <a:effectLst/>
                <a:latin typeface="+mn-lt"/>
                <a:ea typeface="+mn-ea"/>
                <a:cs typeface="+mn-cs"/>
              </a:rPr>
              <a:t>elasticsearch</a:t>
            </a:r>
            <a:r>
              <a:rPr lang="en-US" sz="1200" b="0" i="0" kern="1200" dirty="0">
                <a:solidFill>
                  <a:schemeClr val="tx1"/>
                </a:solidFill>
                <a:effectLst/>
                <a:latin typeface="+mn-lt"/>
                <a:ea typeface="+mn-ea"/>
                <a:cs typeface="+mn-cs"/>
              </a:rPr>
              <a:t> (search capabilities)</a:t>
            </a:r>
          </a:p>
          <a:p>
            <a:endParaRPr lang="en-US" sz="1200" b="0" i="0" kern="1200" dirty="0">
              <a:solidFill>
                <a:schemeClr val="tx1"/>
              </a:solidFill>
              <a:effectLst/>
              <a:latin typeface="+mn-lt"/>
              <a:ea typeface="+mn-ea"/>
              <a:cs typeface="+mn-cs"/>
            </a:endParaRPr>
          </a:p>
          <a:p>
            <a:br>
              <a:rPr lang="en-US" dirty="0"/>
            </a:b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6</a:t>
            </a:fld>
            <a:endParaRPr lang="en-US"/>
          </a:p>
        </p:txBody>
      </p:sp>
    </p:spTree>
    <p:extLst>
      <p:ext uri="{BB962C8B-B14F-4D97-AF65-F5344CB8AC3E}">
        <p14:creationId xmlns:p14="http://schemas.microsoft.com/office/powerpoint/2010/main" val="4190264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What are some way in which we’ve solved for this?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Using Service Interfaces in Service Oriented Programming to encapsulate data access.</a:t>
            </a:r>
          </a:p>
          <a:p>
            <a:pPr lvl="1"/>
            <a:r>
              <a:rPr lang="en-US" sz="1200" b="0" i="0" kern="1200" dirty="0">
                <a:solidFill>
                  <a:schemeClr val="tx1"/>
                </a:solidFill>
                <a:effectLst/>
                <a:latin typeface="+mn-lt"/>
                <a:ea typeface="+mn-ea"/>
                <a:cs typeface="+mn-cs"/>
              </a:rPr>
              <a:t>- Enable opportunities for reusability with other service modules. </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Challenges</a:t>
            </a:r>
          </a:p>
          <a:p>
            <a:pPr marL="171450" indent="-171450">
              <a:buFontTx/>
              <a:buChar char="-"/>
            </a:pPr>
            <a:r>
              <a:rPr lang="en-US" sz="1200" b="1" i="0" kern="1200" dirty="0">
                <a:solidFill>
                  <a:schemeClr val="tx1"/>
                </a:solidFill>
                <a:effectLst/>
                <a:latin typeface="+mn-lt"/>
                <a:ea typeface="+mn-ea"/>
                <a:cs typeface="+mn-cs"/>
              </a:rPr>
              <a:t>Service interfaces hide the data</a:t>
            </a:r>
          </a:p>
          <a:p>
            <a:pPr marL="628650" lvl="1" indent="-171450">
              <a:buFontTx/>
              <a:buChar char="-"/>
            </a:pPr>
            <a:r>
              <a:rPr lang="en-US" sz="1200" b="0" i="0" kern="1200" dirty="0">
                <a:solidFill>
                  <a:schemeClr val="tx1"/>
                </a:solidFill>
                <a:effectLst/>
                <a:latin typeface="+mn-lt"/>
                <a:ea typeface="+mn-ea"/>
                <a:cs typeface="+mn-cs"/>
              </a:rPr>
              <a:t>We need the freedom to slice and dice shared data like any other dataset. </a:t>
            </a:r>
          </a:p>
          <a:p>
            <a:pPr marL="628650" lvl="1" indent="-171450">
              <a:buFontTx/>
              <a:buChar char="-"/>
            </a:pPr>
            <a:r>
              <a:rPr lang="en-US" sz="1200" b="0" i="0" kern="1200" dirty="0" err="1">
                <a:solidFill>
                  <a:schemeClr val="tx1"/>
                </a:solidFill>
                <a:effectLst/>
                <a:latin typeface="+mn-lt"/>
                <a:ea typeface="+mn-ea"/>
                <a:cs typeface="+mn-cs"/>
              </a:rPr>
              <a:t>ie</a:t>
            </a:r>
            <a:r>
              <a:rPr lang="en-US" sz="1200" b="0" i="0" kern="1200" dirty="0">
                <a:solidFill>
                  <a:schemeClr val="tx1"/>
                </a:solidFill>
                <a:effectLst/>
                <a:latin typeface="+mn-lt"/>
                <a:ea typeface="+mn-ea"/>
                <a:cs typeface="+mn-cs"/>
              </a:rPr>
              <a:t>: for data science or data analytics</a:t>
            </a:r>
          </a:p>
          <a:p>
            <a:pPr marL="628650" lvl="1" indent="-171450">
              <a:buFontTx/>
              <a:buChar char="-"/>
            </a:pPr>
            <a:endParaRPr lang="en-US" sz="1200" b="0" i="0" kern="1200" dirty="0">
              <a:solidFill>
                <a:schemeClr val="tx1"/>
              </a:solidFill>
              <a:effectLst/>
              <a:latin typeface="+mn-lt"/>
              <a:ea typeface="+mn-ea"/>
              <a:cs typeface="+mn-cs"/>
            </a:endParaRPr>
          </a:p>
          <a:p>
            <a:pPr marL="171450" indent="-171450">
              <a:buFontTx/>
              <a:buChar char="-"/>
            </a:pPr>
            <a:r>
              <a:rPr lang="en-US" sz="1200" b="1" i="0" kern="1200" dirty="0">
                <a:solidFill>
                  <a:schemeClr val="tx1"/>
                </a:solidFill>
                <a:effectLst/>
                <a:latin typeface="+mn-lt"/>
                <a:ea typeface="+mn-ea"/>
                <a:cs typeface="+mn-cs"/>
              </a:rPr>
              <a:t>Scalability</a:t>
            </a:r>
            <a:endParaRPr lang="en-US" sz="1200" b="0" i="0" kern="1200" dirty="0">
              <a:solidFill>
                <a:schemeClr val="tx1"/>
              </a:solidFill>
              <a:effectLst/>
              <a:latin typeface="+mn-lt"/>
              <a:ea typeface="+mn-ea"/>
              <a:cs typeface="+mn-cs"/>
            </a:endParaRPr>
          </a:p>
          <a:p>
            <a:pPr marL="628650" lvl="1" indent="-171450">
              <a:buFontTx/>
              <a:buChar char="-"/>
            </a:pPr>
            <a:r>
              <a:rPr lang="en-US" sz="1200" b="0" i="0" kern="1200" dirty="0">
                <a:solidFill>
                  <a:schemeClr val="tx1"/>
                </a:solidFill>
                <a:effectLst/>
                <a:latin typeface="+mn-lt"/>
                <a:ea typeface="+mn-ea"/>
                <a:cs typeface="+mn-cs"/>
              </a:rPr>
              <a:t>Service interface will grow, exposing an increasing set of functions, to the point it starts to look like some form of a homegrown database – potentially becoming a monolithic service itself. </a:t>
            </a:r>
          </a:p>
          <a:p>
            <a:pPr marL="628650" lvl="1" indent="-171450">
              <a:buFontTx/>
              <a:buChar char="-"/>
            </a:pPr>
            <a:r>
              <a:rPr lang="en-US" sz="1200" b="0" i="0" kern="1200" dirty="0">
                <a:solidFill>
                  <a:schemeClr val="tx1"/>
                </a:solidFill>
                <a:effectLst/>
                <a:latin typeface="+mn-lt"/>
                <a:ea typeface="+mn-ea"/>
                <a:cs typeface="+mn-cs"/>
              </a:rPr>
              <a:t>Data volume amplifies this service boundary problem. </a:t>
            </a:r>
          </a:p>
          <a:p>
            <a:pPr marL="628650" lvl="1" indent="-171450">
              <a:buFontTx/>
              <a:buChar char="-"/>
            </a:pPr>
            <a:r>
              <a:rPr lang="en-US" sz="1200" b="0" i="0" kern="1200" dirty="0">
                <a:solidFill>
                  <a:schemeClr val="tx1"/>
                </a:solidFill>
                <a:effectLst/>
                <a:latin typeface="+mn-lt"/>
                <a:ea typeface="+mn-ea"/>
                <a:cs typeface="+mn-cs"/>
              </a:rPr>
              <a:t>The more shared data is hidden inside a service boundary, the more complex the interface will likely become, and the harder it will be to join datasets across different services.</a:t>
            </a:r>
            <a:endParaRPr lang="en-US" dirty="0"/>
          </a:p>
        </p:txBody>
      </p:sp>
      <p:sp>
        <p:nvSpPr>
          <p:cNvPr id="4" name="Slide Number Placeholder 3"/>
          <p:cNvSpPr>
            <a:spLocks noGrp="1"/>
          </p:cNvSpPr>
          <p:nvPr>
            <p:ph type="sldNum" sz="quarter" idx="5"/>
          </p:nvPr>
        </p:nvSpPr>
        <p:spPr/>
        <p:txBody>
          <a:bodyPr/>
          <a:lstStyle/>
          <a:p>
            <a:fld id="{BB8DC61D-7449-4D48-BACE-7F29579FD658}" type="slidenum">
              <a:rPr lang="en-US" smtClean="0"/>
              <a:t>7</a:t>
            </a:fld>
            <a:endParaRPr lang="en-US"/>
          </a:p>
        </p:txBody>
      </p:sp>
    </p:spTree>
    <p:extLst>
      <p:ext uri="{BB962C8B-B14F-4D97-AF65-F5344CB8AC3E}">
        <p14:creationId xmlns:p14="http://schemas.microsoft.com/office/powerpoint/2010/main" val="38392876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What’s another solution?</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Use </a:t>
            </a:r>
            <a:r>
              <a:rPr lang="en-US" sz="1200" b="1" i="0" kern="1200" dirty="0" err="1">
                <a:solidFill>
                  <a:schemeClr val="tx1"/>
                </a:solidFill>
                <a:effectLst/>
                <a:latin typeface="+mn-lt"/>
                <a:ea typeface="+mn-ea"/>
                <a:cs typeface="+mn-cs"/>
              </a:rPr>
              <a:t>Microdatabases</a:t>
            </a:r>
            <a:endParaRPr lang="en-US" sz="1200" b="1" i="0" kern="1200" dirty="0">
              <a:solidFill>
                <a:schemeClr val="tx1"/>
              </a:solidFill>
              <a:effectLst/>
              <a:latin typeface="+mn-lt"/>
              <a:ea typeface="+mn-ea"/>
              <a:cs typeface="+mn-cs"/>
            </a:endParaRPr>
          </a:p>
          <a:p>
            <a:r>
              <a:rPr lang="en-US" b="1" dirty="0"/>
              <a:t>Extract and move whole datasets</a:t>
            </a:r>
          </a:p>
          <a:p>
            <a:endParaRPr lang="en-US" sz="1200" b="1"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Challenges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Domains often overlap with each other, and are reliant on data from other domains.</a:t>
            </a:r>
          </a:p>
          <a:p>
            <a:endParaRPr lang="en-US" sz="1200" b="1" i="0" kern="1200" dirty="0">
              <a:solidFill>
                <a:schemeClr val="tx1"/>
              </a:solidFill>
              <a:effectLst/>
              <a:latin typeface="+mn-lt"/>
              <a:ea typeface="+mn-ea"/>
              <a:cs typeface="+mn-cs"/>
            </a:endParaRPr>
          </a:p>
          <a:p>
            <a:pPr marL="628650" lvl="1" indent="-171450">
              <a:buFontTx/>
              <a:buChar char="-"/>
            </a:pPr>
            <a:r>
              <a:rPr lang="en-US" sz="1200" b="0" i="0" kern="1200" dirty="0">
                <a:solidFill>
                  <a:schemeClr val="tx1"/>
                </a:solidFill>
                <a:effectLst/>
                <a:latin typeface="+mn-lt"/>
                <a:ea typeface="+mn-ea"/>
                <a:cs typeface="+mn-cs"/>
              </a:rPr>
              <a:t>Different services make different interpretations of the data they consume.</a:t>
            </a:r>
          </a:p>
          <a:p>
            <a:pPr marL="1085850" lvl="2" indent="-171450">
              <a:buFontTx/>
              <a:buChar char="-"/>
            </a:pPr>
            <a:r>
              <a:rPr lang="en-US" sz="1200" b="0" i="0" kern="1200" dirty="0">
                <a:solidFill>
                  <a:schemeClr val="tx1"/>
                </a:solidFill>
                <a:effectLst/>
                <a:latin typeface="+mn-lt"/>
                <a:ea typeface="+mn-ea"/>
                <a:cs typeface="+mn-cs"/>
              </a:rPr>
              <a:t>They keep that data around – and the data is altered and fixed locally. </a:t>
            </a:r>
          </a:p>
          <a:p>
            <a:pPr marL="1543050" lvl="3" indent="-171450">
              <a:buFontTx/>
              <a:buChar char="-"/>
            </a:pPr>
            <a:r>
              <a:rPr lang="en-US" sz="1200" b="0" i="0" kern="1200" dirty="0">
                <a:solidFill>
                  <a:schemeClr val="tx1"/>
                </a:solidFill>
                <a:effectLst/>
                <a:latin typeface="+mn-lt"/>
                <a:ea typeface="+mn-ea"/>
                <a:cs typeface="+mn-cs"/>
              </a:rPr>
              <a:t>Pretty soon it doesn’t represent the source dataset much at 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Divergent data is very hard to fix in retrospect.</a:t>
            </a:r>
          </a:p>
          <a:p>
            <a:r>
              <a:rPr lang="en-US" sz="1200" b="0" i="0" kern="1200" dirty="0">
                <a:solidFill>
                  <a:schemeClr val="tx1"/>
                </a:solidFill>
                <a:effectLst/>
                <a:latin typeface="+mn-lt"/>
                <a:ea typeface="+mn-ea"/>
                <a:cs typeface="+mn-cs"/>
              </a:rPr>
              <a:t>Nobody likes dealing with bad data.</a:t>
            </a:r>
          </a:p>
        </p:txBody>
      </p:sp>
      <p:sp>
        <p:nvSpPr>
          <p:cNvPr id="4" name="Slide Number Placeholder 3"/>
          <p:cNvSpPr>
            <a:spLocks noGrp="1"/>
          </p:cNvSpPr>
          <p:nvPr>
            <p:ph type="sldNum" sz="quarter" idx="5"/>
          </p:nvPr>
        </p:nvSpPr>
        <p:spPr/>
        <p:txBody>
          <a:bodyPr/>
          <a:lstStyle/>
          <a:p>
            <a:fld id="{BB8DC61D-7449-4D48-BACE-7F29579FD658}" type="slidenum">
              <a:rPr lang="en-US" smtClean="0"/>
              <a:t>8</a:t>
            </a:fld>
            <a:endParaRPr lang="en-US"/>
          </a:p>
        </p:txBody>
      </p:sp>
    </p:spTree>
    <p:extLst>
      <p:ext uri="{BB962C8B-B14F-4D97-AF65-F5344CB8AC3E}">
        <p14:creationId xmlns:p14="http://schemas.microsoft.com/office/powerpoint/2010/main" val="333161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BB8DC61D-7449-4D48-BACE-7F29579FD658}" type="slidenum">
              <a:rPr lang="en-US" smtClean="0"/>
              <a:t>9</a:t>
            </a:fld>
            <a:endParaRPr lang="en-US"/>
          </a:p>
        </p:txBody>
      </p:sp>
    </p:spTree>
    <p:extLst>
      <p:ext uri="{BB962C8B-B14F-4D97-AF65-F5344CB8AC3E}">
        <p14:creationId xmlns:p14="http://schemas.microsoft.com/office/powerpoint/2010/main" val="226273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EFF7D-F297-A04D-8963-5BC674E832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9531730-C1C0-844C-ABF8-4B21D6E2B4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794553F-37F3-9349-87BF-C9215204C6C7}"/>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CC201CAA-47BA-464A-88E9-26348E42D0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EDF938-4F51-FC4E-9ACA-F728953CECE3}"/>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12404684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382ED-0C5A-8D4E-A4ED-C2C8261FAF4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B21375-7A93-4A47-8705-62AECBA9C9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2CBDCB-7E2B-E54B-A62D-DA9737D3E1D3}"/>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63506189-454E-9249-9A0E-762527184D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E66532-C6FD-8442-926C-6927AEB20CB3}"/>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2513273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D4E433-400D-7A4D-B330-CF30F21D50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39677B-FFCE-1F42-9B59-21117BECE5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62014-C61A-BF44-B255-BF9489384ED4}"/>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DEECE122-8680-FE41-AF21-CCBD0CFAD4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B80F78-AA3C-EF40-A949-716B2214272C}"/>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34376588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ustom Layout">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ext Placeholder 6"/>
          <p:cNvSpPr>
            <a:spLocks noGrp="1"/>
          </p:cNvSpPr>
          <p:nvPr>
            <p:ph type="body" sz="quarter" idx="10" hasCustomPrompt="1"/>
          </p:nvPr>
        </p:nvSpPr>
        <p:spPr>
          <a:xfrm>
            <a:off x="445057" y="2375556"/>
            <a:ext cx="7724105" cy="1761809"/>
          </a:xfrm>
          <a:solidFill>
            <a:schemeClr val="bg1"/>
          </a:solidFill>
        </p:spPr>
        <p:txBody>
          <a:bodyPr lIns="360000" anchor="ctr">
            <a:noAutofit/>
          </a:bodyPr>
          <a:lstStyle>
            <a:lvl1pPr marL="0" indent="0" algn="l">
              <a:buNone/>
              <a:defRPr sz="6400" b="1" baseline="0">
                <a:solidFill>
                  <a:schemeClr val="tx1"/>
                </a:solidFill>
                <a:latin typeface="Arial"/>
                <a:cs typeface="Arial"/>
              </a:defRPr>
            </a:lvl1pPr>
            <a:lvl2pPr marL="609585" indent="0" algn="ctr">
              <a:buNone/>
              <a:defRPr sz="6400">
                <a:solidFill>
                  <a:schemeClr val="bg1"/>
                </a:solidFill>
                <a:latin typeface="Helvetica Neue Light"/>
                <a:cs typeface="Helvetica Neue Light"/>
              </a:defRPr>
            </a:lvl2pPr>
            <a:lvl3pPr marL="1219170" indent="0" algn="ctr">
              <a:buNone/>
              <a:defRPr sz="6400">
                <a:solidFill>
                  <a:schemeClr val="bg1"/>
                </a:solidFill>
                <a:latin typeface="Helvetica Neue Light"/>
                <a:cs typeface="Helvetica Neue Light"/>
              </a:defRPr>
            </a:lvl3pPr>
            <a:lvl4pPr marL="1828754" indent="0" algn="ctr">
              <a:buNone/>
              <a:defRPr sz="6400">
                <a:solidFill>
                  <a:schemeClr val="bg1"/>
                </a:solidFill>
                <a:latin typeface="Helvetica Neue Light"/>
                <a:cs typeface="Helvetica Neue Light"/>
              </a:defRPr>
            </a:lvl4pPr>
            <a:lvl5pPr marL="2438339" indent="0" algn="ctr">
              <a:buNone/>
              <a:defRPr sz="6400">
                <a:solidFill>
                  <a:schemeClr val="bg1"/>
                </a:solidFill>
                <a:latin typeface="Helvetica Neue Light"/>
                <a:cs typeface="Helvetica Neue Light"/>
              </a:defRPr>
            </a:lvl5pPr>
          </a:lstStyle>
          <a:p>
            <a:pPr lvl="0"/>
            <a:r>
              <a:rPr lang="en-CA" dirty="0"/>
              <a:t>Click to Edit Title</a:t>
            </a:r>
            <a:endParaRPr lang="en-US" dirty="0"/>
          </a:p>
        </p:txBody>
      </p:sp>
      <p:sp>
        <p:nvSpPr>
          <p:cNvPr id="9" name="Text Placeholder 6"/>
          <p:cNvSpPr>
            <a:spLocks noGrp="1"/>
          </p:cNvSpPr>
          <p:nvPr>
            <p:ph type="body" sz="quarter" idx="11" hasCustomPrompt="1"/>
          </p:nvPr>
        </p:nvSpPr>
        <p:spPr>
          <a:xfrm>
            <a:off x="445057" y="4251344"/>
            <a:ext cx="4034671" cy="537475"/>
          </a:xfrm>
          <a:solidFill>
            <a:schemeClr val="tx1"/>
          </a:solidFill>
          <a:ln>
            <a:noFill/>
          </a:ln>
        </p:spPr>
        <p:txBody>
          <a:bodyPr lIns="360000">
            <a:noAutofit/>
          </a:bodyPr>
          <a:lstStyle>
            <a:lvl1pPr marL="0" indent="0" algn="l">
              <a:buNone/>
              <a:defRPr sz="2400" b="1" i="0">
                <a:solidFill>
                  <a:schemeClr val="bg1"/>
                </a:solidFill>
                <a:latin typeface="Arial"/>
                <a:cs typeface="Arial"/>
              </a:defRPr>
            </a:lvl1pPr>
            <a:lvl2pPr marL="609585" indent="0" algn="ctr">
              <a:buNone/>
              <a:defRPr sz="6400">
                <a:solidFill>
                  <a:schemeClr val="bg1"/>
                </a:solidFill>
                <a:latin typeface="Helvetica Neue Light"/>
                <a:cs typeface="Helvetica Neue Light"/>
              </a:defRPr>
            </a:lvl2pPr>
            <a:lvl3pPr marL="1219170" indent="0" algn="ctr">
              <a:buNone/>
              <a:defRPr sz="6400">
                <a:solidFill>
                  <a:schemeClr val="bg1"/>
                </a:solidFill>
                <a:latin typeface="Helvetica Neue Light"/>
                <a:cs typeface="Helvetica Neue Light"/>
              </a:defRPr>
            </a:lvl3pPr>
            <a:lvl4pPr marL="1828754" indent="0" algn="ctr">
              <a:buNone/>
              <a:defRPr sz="6400">
                <a:solidFill>
                  <a:schemeClr val="bg1"/>
                </a:solidFill>
                <a:latin typeface="Helvetica Neue Light"/>
                <a:cs typeface="Helvetica Neue Light"/>
              </a:defRPr>
            </a:lvl4pPr>
            <a:lvl5pPr marL="2438339" indent="0" algn="ctr">
              <a:buNone/>
              <a:defRPr sz="6400">
                <a:solidFill>
                  <a:schemeClr val="bg1"/>
                </a:solidFill>
                <a:latin typeface="Helvetica Neue Light"/>
                <a:cs typeface="Helvetica Neue Light"/>
              </a:defRPr>
            </a:lvl5pPr>
          </a:lstStyle>
          <a:p>
            <a:pPr lvl="0"/>
            <a:r>
              <a:rPr lang="en-CA" dirty="0"/>
              <a:t>Title / Subtitle Here</a:t>
            </a:r>
            <a:endParaRPr lang="en-US" dirty="0"/>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80445" y="678687"/>
            <a:ext cx="4053944" cy="1240052"/>
          </a:xfrm>
          <a:prstGeom prst="rect">
            <a:avLst/>
          </a:prstGeom>
        </p:spPr>
      </p:pic>
      <p:sp>
        <p:nvSpPr>
          <p:cNvPr id="5" name="Text Placeholder 6"/>
          <p:cNvSpPr>
            <a:spLocks noGrp="1"/>
          </p:cNvSpPr>
          <p:nvPr>
            <p:ph type="body" sz="quarter" idx="12" hasCustomPrompt="1"/>
          </p:nvPr>
        </p:nvSpPr>
        <p:spPr>
          <a:xfrm>
            <a:off x="580446" y="5960223"/>
            <a:ext cx="2867292" cy="537475"/>
          </a:xfrm>
          <a:noFill/>
          <a:ln>
            <a:noFill/>
          </a:ln>
        </p:spPr>
        <p:txBody>
          <a:bodyPr lIns="360000">
            <a:noAutofit/>
          </a:bodyPr>
          <a:lstStyle>
            <a:lvl1pPr marL="0" indent="0" algn="l">
              <a:buNone/>
              <a:defRPr sz="1867" b="0" i="0">
                <a:solidFill>
                  <a:schemeClr val="bg1"/>
                </a:solidFill>
                <a:latin typeface="Arial"/>
                <a:cs typeface="Arial"/>
              </a:defRPr>
            </a:lvl1pPr>
            <a:lvl2pPr marL="609585" indent="0" algn="ctr">
              <a:buNone/>
              <a:defRPr sz="6400">
                <a:solidFill>
                  <a:schemeClr val="bg1"/>
                </a:solidFill>
                <a:latin typeface="Helvetica Neue Light"/>
                <a:cs typeface="Helvetica Neue Light"/>
              </a:defRPr>
            </a:lvl2pPr>
            <a:lvl3pPr marL="1219170" indent="0" algn="ctr">
              <a:buNone/>
              <a:defRPr sz="6400">
                <a:solidFill>
                  <a:schemeClr val="bg1"/>
                </a:solidFill>
                <a:latin typeface="Helvetica Neue Light"/>
                <a:cs typeface="Helvetica Neue Light"/>
              </a:defRPr>
            </a:lvl3pPr>
            <a:lvl4pPr marL="1828754" indent="0" algn="ctr">
              <a:buNone/>
              <a:defRPr sz="6400">
                <a:solidFill>
                  <a:schemeClr val="bg1"/>
                </a:solidFill>
                <a:latin typeface="Helvetica Neue Light"/>
                <a:cs typeface="Helvetica Neue Light"/>
              </a:defRPr>
            </a:lvl4pPr>
            <a:lvl5pPr marL="2438339" indent="0" algn="ctr">
              <a:buNone/>
              <a:defRPr sz="6400">
                <a:solidFill>
                  <a:schemeClr val="bg1"/>
                </a:solidFill>
                <a:latin typeface="Helvetica Neue Light"/>
                <a:cs typeface="Helvetica Neue Light"/>
              </a:defRPr>
            </a:lvl5pPr>
          </a:lstStyle>
          <a:p>
            <a:pPr lvl="0"/>
            <a:r>
              <a:rPr lang="en-CA" dirty="0"/>
              <a:t>@</a:t>
            </a:r>
            <a:r>
              <a:rPr lang="en-CA" dirty="0" err="1"/>
              <a:t>twitterhandle</a:t>
            </a:r>
            <a:endParaRPr lang="en-US" dirty="0"/>
          </a:p>
        </p:txBody>
      </p:sp>
    </p:spTree>
    <p:extLst>
      <p:ext uri="{BB962C8B-B14F-4D97-AF65-F5344CB8AC3E}">
        <p14:creationId xmlns:p14="http://schemas.microsoft.com/office/powerpoint/2010/main" val="6284253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8_Custom Layout">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735392"/>
            <a:ext cx="12192000" cy="58602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title"/>
          </p:nvPr>
        </p:nvSpPr>
        <p:spPr>
          <a:xfrm>
            <a:off x="395864" y="53889"/>
            <a:ext cx="11186537" cy="653979"/>
          </a:xfrm>
        </p:spPr>
        <p:txBody>
          <a:bodyPr>
            <a:normAutofit/>
          </a:bodyPr>
          <a:lstStyle>
            <a:lvl1pPr algn="l">
              <a:defRPr sz="3733">
                <a:solidFill>
                  <a:schemeClr val="bg1"/>
                </a:solidFill>
                <a:latin typeface="Arial"/>
                <a:cs typeface="Arial"/>
              </a:defRPr>
            </a:lvl1pPr>
          </a:lstStyle>
          <a:p>
            <a:r>
              <a:rPr lang="en-CA" dirty="0"/>
              <a:t>Click to edit Master title style</a:t>
            </a:r>
            <a:endParaRPr lang="en-US" dirty="0"/>
          </a:p>
        </p:txBody>
      </p:sp>
      <p:sp>
        <p:nvSpPr>
          <p:cNvPr id="10" name="Content Placeholder 2"/>
          <p:cNvSpPr>
            <a:spLocks noGrp="1"/>
          </p:cNvSpPr>
          <p:nvPr>
            <p:ph idx="1"/>
          </p:nvPr>
        </p:nvSpPr>
        <p:spPr>
          <a:xfrm>
            <a:off x="474135" y="1180495"/>
            <a:ext cx="9835277" cy="4945669"/>
          </a:xfrm>
        </p:spPr>
        <p:txBody>
          <a:bodyPr/>
          <a:lstStyle>
            <a:lvl1pPr>
              <a:buClr>
                <a:srgbClr val="7C4597"/>
              </a:buClr>
              <a:defRPr sz="3733">
                <a:latin typeface="Arial"/>
                <a:cs typeface="Arial"/>
              </a:defRPr>
            </a:lvl1pPr>
            <a:lvl2pPr>
              <a:buClr>
                <a:srgbClr val="7C4597"/>
              </a:buClr>
              <a:defRPr sz="3200">
                <a:latin typeface="Arial"/>
                <a:cs typeface="Arial"/>
              </a:defRPr>
            </a:lvl2pPr>
            <a:lvl3pPr>
              <a:buClr>
                <a:srgbClr val="7C4597"/>
              </a:buClr>
              <a:defRPr sz="2667">
                <a:latin typeface="Arial"/>
                <a:cs typeface="Arial"/>
              </a:defRPr>
            </a:lvl3pPr>
            <a:lvl4pPr>
              <a:buClr>
                <a:srgbClr val="7C4597"/>
              </a:buClr>
              <a:defRPr>
                <a:latin typeface="Arial"/>
                <a:cs typeface="Arial"/>
              </a:defRPr>
            </a:lvl4pPr>
            <a:lvl5pPr>
              <a:buClr>
                <a:srgbClr val="7C4597"/>
              </a:buClr>
              <a:defRPr>
                <a:latin typeface="Arial"/>
                <a:cs typeface="Arial"/>
              </a:defRPr>
            </a:lvl5pPr>
          </a:lstStyle>
          <a:p>
            <a:pPr lvl="0"/>
            <a:r>
              <a:rPr lang="en-CA" dirty="0"/>
              <a:t>Click to edit Master text styles</a:t>
            </a:r>
          </a:p>
          <a:p>
            <a:pPr lvl="1"/>
            <a:r>
              <a:rPr lang="en-CA" dirty="0"/>
              <a:t>Second level</a:t>
            </a:r>
          </a:p>
          <a:p>
            <a:pPr lvl="2"/>
            <a:r>
              <a:rPr lang="en-CA" dirty="0"/>
              <a:t>Third level</a:t>
            </a:r>
          </a:p>
          <a:p>
            <a:pPr lvl="3"/>
            <a:r>
              <a:rPr lang="en-CA" dirty="0"/>
              <a:t>Fourth level</a:t>
            </a:r>
          </a:p>
          <a:p>
            <a:pPr lvl="4"/>
            <a:r>
              <a:rPr lang="en-CA" dirty="0"/>
              <a:t>Fifth level</a:t>
            </a:r>
            <a:endParaRPr lang="en-US" dirty="0"/>
          </a:p>
        </p:txBody>
      </p:sp>
      <p:pic>
        <p:nvPicPr>
          <p:cNvPr id="5" name="Picture 4"/>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0480849" y="5711385"/>
            <a:ext cx="1539712" cy="829559"/>
          </a:xfrm>
          <a:prstGeom prst="rect">
            <a:avLst/>
          </a:prstGeom>
        </p:spPr>
      </p:pic>
      <p:sp>
        <p:nvSpPr>
          <p:cNvPr id="2" name="Rectangle 1"/>
          <p:cNvSpPr/>
          <p:nvPr userDrawn="1"/>
        </p:nvSpPr>
        <p:spPr>
          <a:xfrm>
            <a:off x="-3" y="6595673"/>
            <a:ext cx="12192003" cy="262327"/>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itle 1"/>
          <p:cNvSpPr txBox="1">
            <a:spLocks/>
          </p:cNvSpPr>
          <p:nvPr userDrawn="1"/>
        </p:nvSpPr>
        <p:spPr>
          <a:xfrm>
            <a:off x="11153453" y="6537472"/>
            <a:ext cx="1043551" cy="340537"/>
          </a:xfrm>
          <a:prstGeom prst="rect">
            <a:avLst/>
          </a:prstGeom>
        </p:spPr>
        <p:txBody>
          <a:bodyPr vert="horz" lIns="121920" tIns="60960" rIns="121920" bIns="60960" rtlCol="0" anchor="ctr">
            <a:normAutofit/>
          </a:bodyPr>
          <a:lstStyle>
            <a:lvl1pPr algn="l" defTabSz="457200" rtl="0" eaLnBrk="1" latinLnBrk="0" hangingPunct="1">
              <a:spcBef>
                <a:spcPct val="0"/>
              </a:spcBef>
              <a:buNone/>
              <a:defRPr sz="3800" kern="1200">
                <a:solidFill>
                  <a:schemeClr val="bg1"/>
                </a:solidFill>
                <a:latin typeface="Arial"/>
                <a:ea typeface="+mj-ea"/>
                <a:cs typeface="Arial"/>
              </a:defRPr>
            </a:lvl1pPr>
          </a:lstStyle>
          <a:p>
            <a:r>
              <a:rPr lang="en-US" sz="1333" dirty="0">
                <a:solidFill>
                  <a:srgbClr val="EC4C7F"/>
                </a:solidFill>
              </a:rPr>
              <a:t> #</a:t>
            </a:r>
            <a:r>
              <a:rPr lang="en-US" sz="1333" dirty="0" err="1">
                <a:solidFill>
                  <a:srgbClr val="EC4C7F"/>
                </a:solidFill>
              </a:rPr>
              <a:t>ossna</a:t>
            </a:r>
            <a:endParaRPr lang="en-US" sz="1333" b="1" dirty="0">
              <a:solidFill>
                <a:srgbClr val="EC4C7F"/>
              </a:solidFill>
            </a:endParaRPr>
          </a:p>
        </p:txBody>
      </p:sp>
    </p:spTree>
    <p:extLst>
      <p:ext uri="{BB962C8B-B14F-4D97-AF65-F5344CB8AC3E}">
        <p14:creationId xmlns:p14="http://schemas.microsoft.com/office/powerpoint/2010/main" val="2898116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ustom Layout">
    <p:bg>
      <p:bgPr>
        <a:gradFill>
          <a:gsLst>
            <a:gs pos="100000">
              <a:srgbClr val="DB2430"/>
            </a:gs>
            <a:gs pos="18000">
              <a:srgbClr val="7C4496"/>
            </a:gs>
          </a:gsLst>
          <a:lin ang="5400000" scaled="0"/>
        </a:gradFill>
        <a:effectLst/>
      </p:bgPr>
    </p:bg>
    <p:spTree>
      <p:nvGrpSpPr>
        <p:cNvPr id="1" name=""/>
        <p:cNvGrpSpPr/>
        <p:nvPr/>
      </p:nvGrpSpPr>
      <p:grpSpPr>
        <a:xfrm>
          <a:off x="0" y="0"/>
          <a:ext cx="0" cy="0"/>
          <a:chOff x="0" y="0"/>
          <a:chExt cx="0" cy="0"/>
        </a:xfrm>
      </p:grpSpPr>
      <p:sp>
        <p:nvSpPr>
          <p:cNvPr id="6" name="Rectangle 5"/>
          <p:cNvSpPr/>
          <p:nvPr userDrawn="1"/>
        </p:nvSpPr>
        <p:spPr>
          <a:xfrm>
            <a:off x="1131217" y="0"/>
            <a:ext cx="11060783"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 y="3"/>
            <a:ext cx="12191995" cy="6857997"/>
          </a:xfrm>
          <a:prstGeom prst="rect">
            <a:avLst/>
          </a:prstGeom>
        </p:spPr>
      </p:pic>
      <p:sp>
        <p:nvSpPr>
          <p:cNvPr id="7" name="Text Placeholder 6"/>
          <p:cNvSpPr>
            <a:spLocks noGrp="1"/>
          </p:cNvSpPr>
          <p:nvPr>
            <p:ph type="body" sz="quarter" idx="10" hasCustomPrompt="1"/>
          </p:nvPr>
        </p:nvSpPr>
        <p:spPr>
          <a:xfrm>
            <a:off x="1612757" y="1918743"/>
            <a:ext cx="8746243" cy="3875600"/>
          </a:xfrm>
          <a:noFill/>
        </p:spPr>
        <p:txBody>
          <a:bodyPr lIns="360000" anchor="ctr">
            <a:noAutofit/>
          </a:bodyPr>
          <a:lstStyle>
            <a:lvl1pPr marL="0" indent="0" algn="l">
              <a:buNone/>
              <a:defRPr sz="6400" b="1" baseline="0">
                <a:solidFill>
                  <a:schemeClr val="tx1"/>
                </a:solidFill>
                <a:latin typeface="Arial"/>
                <a:cs typeface="Arial"/>
              </a:defRPr>
            </a:lvl1pPr>
            <a:lvl2pPr marL="609585" indent="0" algn="ctr">
              <a:buNone/>
              <a:defRPr sz="6400">
                <a:solidFill>
                  <a:schemeClr val="bg1"/>
                </a:solidFill>
                <a:latin typeface="Helvetica Neue Light"/>
                <a:cs typeface="Helvetica Neue Light"/>
              </a:defRPr>
            </a:lvl2pPr>
            <a:lvl3pPr marL="1219170" indent="0" algn="ctr">
              <a:buNone/>
              <a:defRPr sz="6400">
                <a:solidFill>
                  <a:schemeClr val="bg1"/>
                </a:solidFill>
                <a:latin typeface="Helvetica Neue Light"/>
                <a:cs typeface="Helvetica Neue Light"/>
              </a:defRPr>
            </a:lvl3pPr>
            <a:lvl4pPr marL="1828754" indent="0" algn="ctr">
              <a:buNone/>
              <a:defRPr sz="6400">
                <a:solidFill>
                  <a:schemeClr val="bg1"/>
                </a:solidFill>
                <a:latin typeface="Helvetica Neue Light"/>
                <a:cs typeface="Helvetica Neue Light"/>
              </a:defRPr>
            </a:lvl4pPr>
            <a:lvl5pPr marL="2438339" indent="0" algn="ctr">
              <a:buNone/>
              <a:defRPr sz="6400">
                <a:solidFill>
                  <a:schemeClr val="bg1"/>
                </a:solidFill>
                <a:latin typeface="Helvetica Neue Light"/>
                <a:cs typeface="Helvetica Neue Light"/>
              </a:defRPr>
            </a:lvl5pPr>
          </a:lstStyle>
          <a:p>
            <a:pPr lvl="0"/>
            <a:r>
              <a:rPr lang="en-CA" dirty="0"/>
              <a:t>Insert Title </a:t>
            </a:r>
            <a:br>
              <a:rPr lang="en-CA" dirty="0"/>
            </a:br>
            <a:r>
              <a:rPr lang="en-CA" dirty="0"/>
              <a:t>Here</a:t>
            </a:r>
            <a:endParaRPr lang="en-US" dirty="0"/>
          </a:p>
        </p:txBody>
      </p:sp>
    </p:spTree>
    <p:extLst>
      <p:ext uri="{BB962C8B-B14F-4D97-AF65-F5344CB8AC3E}">
        <p14:creationId xmlns:p14="http://schemas.microsoft.com/office/powerpoint/2010/main" val="12916260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6_Custom Layout">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3" cstate="screen">
            <a:alphaModFix amt="73000"/>
            <a:extLst>
              <a:ext uri="{28A0092B-C50C-407E-A947-70E740481C1C}">
                <a14:useLocalDpi xmlns:a14="http://schemas.microsoft.com/office/drawing/2010/main"/>
              </a:ext>
            </a:extLst>
          </a:blip>
          <a:stretch>
            <a:fillRect/>
          </a:stretch>
        </p:blipFill>
        <p:spPr>
          <a:xfrm>
            <a:off x="1" y="3"/>
            <a:ext cx="12191995" cy="6857997"/>
          </a:xfrm>
          <a:prstGeom prst="rect">
            <a:avLst/>
          </a:prstGeom>
        </p:spPr>
      </p:pic>
      <p:pic>
        <p:nvPicPr>
          <p:cNvPr id="7" name="Picture 6"/>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1316507" y="1850393"/>
            <a:ext cx="9558987" cy="2923977"/>
          </a:xfrm>
          <a:prstGeom prst="rect">
            <a:avLst/>
          </a:prstGeom>
        </p:spPr>
      </p:pic>
    </p:spTree>
    <p:extLst>
      <p:ext uri="{BB962C8B-B14F-4D97-AF65-F5344CB8AC3E}">
        <p14:creationId xmlns:p14="http://schemas.microsoft.com/office/powerpoint/2010/main" val="3098348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C08F8-B50B-F047-882E-7089D2AA62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50C404-2369-AB4E-9CE7-AD7549852F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31AFD5-C20D-6142-B740-A0F4038950D7}"/>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11E03E3E-0C1B-A54C-9149-9E8E3AEAA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00E341-2FE3-9F44-B229-C97DA55D26A0}"/>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1504133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DF846-3861-7E46-9487-B239DE3EA1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A05C9A-B43D-954C-A729-780597B9C5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8022C0-785B-0A45-BB13-E92462EB1004}"/>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2FB1B112-AC61-2B4A-81C3-B2ED9B36B8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962C7A-0E74-5D49-87EF-8C60E197523E}"/>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4015416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A1837-BA2B-C945-B8CA-7428371139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D41DF0-5EF5-3D44-BAE2-6A99F2578F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424ABE-53EF-0A4F-98E8-6241305409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003F29-FA6E-B04C-80DB-9A9D721F4546}"/>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6" name="Footer Placeholder 5">
            <a:extLst>
              <a:ext uri="{FF2B5EF4-FFF2-40B4-BE49-F238E27FC236}">
                <a16:creationId xmlns:a16="http://schemas.microsoft.com/office/drawing/2014/main" id="{41FC9BF0-62E9-EE49-9B23-E47290E545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7F803F-CF40-EC43-9BF2-661D5C078EAF}"/>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2931342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7DB51-2AEB-3E4D-84C1-94FCDFA8CF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FAB6CE-AFEC-B245-8F92-319B933FCB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5C15E04-6B6F-F043-B591-203ADDB5BB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9FF75A-65E2-4343-A1BF-4C8E84B8BE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57594E-4DDA-AA40-8D9A-350812222F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DB5660-8AB0-3249-96E1-5CCBED1DFF37}"/>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8" name="Footer Placeholder 7">
            <a:extLst>
              <a:ext uri="{FF2B5EF4-FFF2-40B4-BE49-F238E27FC236}">
                <a16:creationId xmlns:a16="http://schemas.microsoft.com/office/drawing/2014/main" id="{5E5E1D7C-7CEC-314F-9598-7186033031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9A0180-4C5A-9748-AB18-4D9D8AAF7EE5}"/>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1563518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980CD-984F-4949-AB4B-4DBB2E0273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5A7C00-CCFC-314A-8B99-6985083D17C6}"/>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4" name="Footer Placeholder 3">
            <a:extLst>
              <a:ext uri="{FF2B5EF4-FFF2-40B4-BE49-F238E27FC236}">
                <a16:creationId xmlns:a16="http://schemas.microsoft.com/office/drawing/2014/main" id="{6FEFD99F-309E-4A4F-8B67-5986203E38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8493A0-1D28-074B-B02C-EE1463C26D2F}"/>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1161819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5A4604-6AE0-CD47-8C8E-187D2136C609}"/>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3" name="Footer Placeholder 2">
            <a:extLst>
              <a:ext uri="{FF2B5EF4-FFF2-40B4-BE49-F238E27FC236}">
                <a16:creationId xmlns:a16="http://schemas.microsoft.com/office/drawing/2014/main" id="{82F34ED4-9A42-C24F-8EB1-33997179281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601B1F-BA5A-C146-A66C-FDAC989A209E}"/>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84226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52D4B-13A3-514E-ABAE-3C83D43EC9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44AA9F-C069-E340-9544-908E56E6AC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0BC072-D221-E247-9D83-3D57918F33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1A2E23-0A72-3A4E-8AAE-51571C021C60}"/>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6" name="Footer Placeholder 5">
            <a:extLst>
              <a:ext uri="{FF2B5EF4-FFF2-40B4-BE49-F238E27FC236}">
                <a16:creationId xmlns:a16="http://schemas.microsoft.com/office/drawing/2014/main" id="{DD630767-7AA7-1A47-BB73-473232C2AA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7160A4-831E-2742-9230-06A528E34590}"/>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3482720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32763-729B-CE4B-BFA6-6D1F18E143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989755-9EEF-3947-AA87-C24832CA02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2F6605-EAA9-AC4D-BF71-E990DA0339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458827-1F60-2044-9BFB-415B7CF95C75}"/>
              </a:ext>
            </a:extLst>
          </p:cNvPr>
          <p:cNvSpPr>
            <a:spLocks noGrp="1"/>
          </p:cNvSpPr>
          <p:nvPr>
            <p:ph type="dt" sz="half" idx="10"/>
          </p:nvPr>
        </p:nvSpPr>
        <p:spPr/>
        <p:txBody>
          <a:bodyPr/>
          <a:lstStyle/>
          <a:p>
            <a:fld id="{B6525656-C3CE-BD49-843A-14334E0DA1F4}" type="datetimeFigureOut">
              <a:rPr lang="en-US" smtClean="0"/>
              <a:t>6/30/20</a:t>
            </a:fld>
            <a:endParaRPr lang="en-US"/>
          </a:p>
        </p:txBody>
      </p:sp>
      <p:sp>
        <p:nvSpPr>
          <p:cNvPr id="6" name="Footer Placeholder 5">
            <a:extLst>
              <a:ext uri="{FF2B5EF4-FFF2-40B4-BE49-F238E27FC236}">
                <a16:creationId xmlns:a16="http://schemas.microsoft.com/office/drawing/2014/main" id="{90DFAC7D-9C5C-E840-8569-511B7D018C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B0B182-D0FD-C94E-B62F-3EDDF842C912}"/>
              </a:ext>
            </a:extLst>
          </p:cNvPr>
          <p:cNvSpPr>
            <a:spLocks noGrp="1"/>
          </p:cNvSpPr>
          <p:nvPr>
            <p:ph type="sldNum" sz="quarter" idx="12"/>
          </p:nvPr>
        </p:nvSpPr>
        <p:spPr/>
        <p:txBody>
          <a:bodyPr/>
          <a:lstStyle/>
          <a:p>
            <a:fld id="{A7094DF2-E276-3945-855D-43A404598151}" type="slidenum">
              <a:rPr lang="en-US" smtClean="0"/>
              <a:t>‹#›</a:t>
            </a:fld>
            <a:endParaRPr lang="en-US"/>
          </a:p>
        </p:txBody>
      </p:sp>
    </p:spTree>
    <p:extLst>
      <p:ext uri="{BB962C8B-B14F-4D97-AF65-F5344CB8AC3E}">
        <p14:creationId xmlns:p14="http://schemas.microsoft.com/office/powerpoint/2010/main" val="3714838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D482EB-5C79-B84A-8182-9CA096D404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2E6204-229F-224F-8270-F16B05B52AC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62ACD3-65A9-514E-8A6B-40CCD5D6AE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25656-C3CE-BD49-843A-14334E0DA1F4}" type="datetimeFigureOut">
              <a:rPr lang="en-US" smtClean="0"/>
              <a:t>6/30/20</a:t>
            </a:fld>
            <a:endParaRPr lang="en-US"/>
          </a:p>
        </p:txBody>
      </p:sp>
      <p:sp>
        <p:nvSpPr>
          <p:cNvPr id="5" name="Footer Placeholder 4">
            <a:extLst>
              <a:ext uri="{FF2B5EF4-FFF2-40B4-BE49-F238E27FC236}">
                <a16:creationId xmlns:a16="http://schemas.microsoft.com/office/drawing/2014/main" id="{6F19FD53-DAF6-2E4B-9080-9FF3D665CC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138AC9-BB16-5448-97FE-3C82BA0E6B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094DF2-E276-3945-855D-43A404598151}" type="slidenum">
              <a:rPr lang="en-US" smtClean="0"/>
              <a:t>‹#›</a:t>
            </a:fld>
            <a:endParaRPr lang="en-US"/>
          </a:p>
        </p:txBody>
      </p:sp>
    </p:spTree>
    <p:extLst>
      <p:ext uri="{BB962C8B-B14F-4D97-AF65-F5344CB8AC3E}">
        <p14:creationId xmlns:p14="http://schemas.microsoft.com/office/powerpoint/2010/main" val="3579887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8.tiff"/></Relationships>
</file>

<file path=ppt/slides/_rels/slide1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sz="4000" dirty="0"/>
              <a:t>Managing Data Consistency Among Microservices with </a:t>
            </a:r>
            <a:r>
              <a:rPr lang="en-US" sz="4000" dirty="0" err="1"/>
              <a:t>Debezium</a:t>
            </a:r>
            <a:r>
              <a:rPr lang="en-US" sz="4000" dirty="0"/>
              <a:t> </a:t>
            </a:r>
          </a:p>
        </p:txBody>
      </p:sp>
      <p:sp>
        <p:nvSpPr>
          <p:cNvPr id="6" name="Text Placeholder 5"/>
          <p:cNvSpPr>
            <a:spLocks noGrp="1"/>
          </p:cNvSpPr>
          <p:nvPr>
            <p:ph type="body" sz="quarter" idx="11"/>
          </p:nvPr>
        </p:nvSpPr>
        <p:spPr/>
        <p:txBody>
          <a:bodyPr/>
          <a:lstStyle/>
          <a:p>
            <a:r>
              <a:rPr lang="en-US" dirty="0"/>
              <a:t>Justin Chao, Optum</a:t>
            </a:r>
          </a:p>
        </p:txBody>
      </p:sp>
      <p:sp>
        <p:nvSpPr>
          <p:cNvPr id="8" name="Title 1"/>
          <p:cNvSpPr txBox="1">
            <a:spLocks/>
          </p:cNvSpPr>
          <p:nvPr/>
        </p:nvSpPr>
        <p:spPr>
          <a:xfrm>
            <a:off x="445057" y="5960032"/>
            <a:ext cx="1539712" cy="462441"/>
          </a:xfrm>
          <a:prstGeom prst="rect">
            <a:avLst/>
          </a:prstGeom>
        </p:spPr>
        <p:txBody>
          <a:bodyPr vert="horz" lIns="121920" tIns="60960" rIns="121920" bIns="60960" rtlCol="0" anchor="ctr">
            <a:normAutofit/>
          </a:bodyPr>
          <a:lstStyle>
            <a:lvl1pPr algn="l" defTabSz="457200" rtl="0" eaLnBrk="1" latinLnBrk="0" hangingPunct="1">
              <a:spcBef>
                <a:spcPct val="0"/>
              </a:spcBef>
              <a:buNone/>
              <a:defRPr sz="3800" kern="1200">
                <a:solidFill>
                  <a:schemeClr val="bg1"/>
                </a:solidFill>
                <a:latin typeface="Arial"/>
                <a:ea typeface="+mj-ea"/>
                <a:cs typeface="Arial"/>
              </a:defRPr>
            </a:lvl1pPr>
          </a:lstStyle>
          <a:p>
            <a:r>
              <a:rPr lang="en-US" sz="2000" dirty="0"/>
              <a:t>#</a:t>
            </a:r>
            <a:r>
              <a:rPr lang="en-US" sz="2000" dirty="0" err="1"/>
              <a:t>ossummit</a:t>
            </a:r>
            <a:endParaRPr lang="en-US" sz="2000" b="1" dirty="0">
              <a:solidFill>
                <a:srgbClr val="8ABA55"/>
              </a:solidFill>
            </a:endParaRPr>
          </a:p>
        </p:txBody>
      </p:sp>
      <p:sp>
        <p:nvSpPr>
          <p:cNvPr id="10" name="Title 1"/>
          <p:cNvSpPr txBox="1">
            <a:spLocks/>
          </p:cNvSpPr>
          <p:nvPr/>
        </p:nvSpPr>
        <p:spPr>
          <a:xfrm>
            <a:off x="1890497" y="5960032"/>
            <a:ext cx="2081328" cy="462441"/>
          </a:xfrm>
          <a:prstGeom prst="rect">
            <a:avLst/>
          </a:prstGeom>
        </p:spPr>
        <p:txBody>
          <a:bodyPr vert="horz" lIns="121920" tIns="60960" rIns="121920" bIns="60960" rtlCol="0" anchor="ctr">
            <a:normAutofit/>
          </a:bodyPr>
          <a:lstStyle>
            <a:lvl1pPr algn="l" defTabSz="457200" rtl="0" eaLnBrk="1" latinLnBrk="0" hangingPunct="1">
              <a:spcBef>
                <a:spcPct val="0"/>
              </a:spcBef>
              <a:buNone/>
              <a:defRPr sz="3800" kern="1200">
                <a:solidFill>
                  <a:schemeClr val="bg1"/>
                </a:solidFill>
                <a:latin typeface="Arial"/>
                <a:ea typeface="+mj-ea"/>
                <a:cs typeface="Arial"/>
              </a:defRPr>
            </a:lvl1pPr>
          </a:lstStyle>
          <a:p>
            <a:pPr lvl="0"/>
            <a:r>
              <a:rPr lang="en-CA" sz="2000" dirty="0"/>
              <a:t>@</a:t>
            </a:r>
            <a:r>
              <a:rPr lang="en-CA" sz="2000" dirty="0" err="1"/>
              <a:t>imjchao</a:t>
            </a:r>
            <a:endParaRPr lang="en-US" sz="2000" dirty="0"/>
          </a:p>
        </p:txBody>
      </p:sp>
    </p:spTree>
    <p:extLst>
      <p:ext uri="{BB962C8B-B14F-4D97-AF65-F5344CB8AC3E}">
        <p14:creationId xmlns:p14="http://schemas.microsoft.com/office/powerpoint/2010/main" val="1781873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215-526F-D44F-A824-168A3DFC2BD9}"/>
              </a:ext>
            </a:extLst>
          </p:cNvPr>
          <p:cNvSpPr>
            <a:spLocks noGrp="1"/>
          </p:cNvSpPr>
          <p:nvPr>
            <p:ph type="title"/>
          </p:nvPr>
        </p:nvSpPr>
        <p:spPr/>
        <p:txBody>
          <a:bodyPr/>
          <a:lstStyle/>
          <a:p>
            <a:r>
              <a:rPr lang="en-US" dirty="0"/>
              <a:t>Domain Data Ownership</a:t>
            </a:r>
          </a:p>
        </p:txBody>
      </p:sp>
      <p:sp>
        <p:nvSpPr>
          <p:cNvPr id="5" name="Content Placeholder 2">
            <a:extLst>
              <a:ext uri="{FF2B5EF4-FFF2-40B4-BE49-F238E27FC236}">
                <a16:creationId xmlns:a16="http://schemas.microsoft.com/office/drawing/2014/main" id="{9FE40311-2FAE-DB4E-AF2C-D3091B0C7FE6}"/>
              </a:ext>
            </a:extLst>
          </p:cNvPr>
          <p:cNvSpPr>
            <a:spLocks noGrp="1"/>
          </p:cNvSpPr>
          <p:nvPr>
            <p:ph idx="1"/>
          </p:nvPr>
        </p:nvSpPr>
        <p:spPr>
          <a:xfrm>
            <a:off x="466184" y="1053274"/>
            <a:ext cx="3630836" cy="4945669"/>
          </a:xfrm>
        </p:spPr>
        <p:txBody>
          <a:bodyPr>
            <a:normAutofit fontScale="92500"/>
          </a:bodyPr>
          <a:lstStyle/>
          <a:p>
            <a:r>
              <a:rPr lang="en-US" sz="2800" dirty="0"/>
              <a:t>Share domain datasets through streams</a:t>
            </a:r>
          </a:p>
          <a:p>
            <a:endParaRPr lang="en-US" sz="2800" dirty="0"/>
          </a:p>
          <a:p>
            <a:r>
              <a:rPr lang="en-US" sz="2800" dirty="0"/>
              <a:t>Centralized Streaming Platform with a Distributed Log</a:t>
            </a:r>
          </a:p>
          <a:p>
            <a:pPr lvl="1"/>
            <a:r>
              <a:rPr lang="en-US" sz="2000" dirty="0"/>
              <a:t>Scalable</a:t>
            </a:r>
          </a:p>
          <a:p>
            <a:pPr lvl="1"/>
            <a:r>
              <a:rPr lang="en-US" sz="2000" dirty="0"/>
              <a:t>Retentive &amp; Re-playable</a:t>
            </a:r>
            <a:endParaRPr lang="en-US" sz="1467" dirty="0"/>
          </a:p>
          <a:p>
            <a:pPr lvl="1"/>
            <a:endParaRPr lang="en-US" sz="1467" dirty="0"/>
          </a:p>
          <a:p>
            <a:r>
              <a:rPr lang="en-US" sz="2533" dirty="0"/>
              <a:t>Stream processing at each consuming service</a:t>
            </a:r>
          </a:p>
        </p:txBody>
      </p:sp>
      <p:pic>
        <p:nvPicPr>
          <p:cNvPr id="6" name="Picture 5">
            <a:extLst>
              <a:ext uri="{FF2B5EF4-FFF2-40B4-BE49-F238E27FC236}">
                <a16:creationId xmlns:a16="http://schemas.microsoft.com/office/drawing/2014/main" id="{72BF7CD0-CDB4-B44A-91BD-92465D4749A1}"/>
              </a:ext>
            </a:extLst>
          </p:cNvPr>
          <p:cNvPicPr>
            <a:picLocks noChangeAspect="1"/>
          </p:cNvPicPr>
          <p:nvPr/>
        </p:nvPicPr>
        <p:blipFill>
          <a:blip r:embed="rId3"/>
          <a:stretch>
            <a:fillRect/>
          </a:stretch>
        </p:blipFill>
        <p:spPr>
          <a:xfrm>
            <a:off x="4097020" y="944901"/>
            <a:ext cx="7852407" cy="5516914"/>
          </a:xfrm>
          <a:prstGeom prst="rect">
            <a:avLst/>
          </a:prstGeom>
        </p:spPr>
      </p:pic>
    </p:spTree>
    <p:extLst>
      <p:ext uri="{BB962C8B-B14F-4D97-AF65-F5344CB8AC3E}">
        <p14:creationId xmlns:p14="http://schemas.microsoft.com/office/powerpoint/2010/main" val="333742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215-526F-D44F-A824-168A3DFC2BD9}"/>
              </a:ext>
            </a:extLst>
          </p:cNvPr>
          <p:cNvSpPr>
            <a:spLocks noGrp="1"/>
          </p:cNvSpPr>
          <p:nvPr>
            <p:ph type="title"/>
          </p:nvPr>
        </p:nvSpPr>
        <p:spPr/>
        <p:txBody>
          <a:bodyPr/>
          <a:lstStyle/>
          <a:p>
            <a:r>
              <a:rPr lang="en-US" dirty="0"/>
              <a:t>How do you achieve this?</a:t>
            </a:r>
          </a:p>
        </p:txBody>
      </p:sp>
      <p:pic>
        <p:nvPicPr>
          <p:cNvPr id="6" name="Picture 5">
            <a:extLst>
              <a:ext uri="{FF2B5EF4-FFF2-40B4-BE49-F238E27FC236}">
                <a16:creationId xmlns:a16="http://schemas.microsoft.com/office/drawing/2014/main" id="{8BC661F2-60E2-3A45-B83B-CB79395D147C}"/>
              </a:ext>
            </a:extLst>
          </p:cNvPr>
          <p:cNvPicPr>
            <a:picLocks noChangeAspect="1"/>
          </p:cNvPicPr>
          <p:nvPr/>
        </p:nvPicPr>
        <p:blipFill>
          <a:blip r:embed="rId3"/>
          <a:stretch>
            <a:fillRect/>
          </a:stretch>
        </p:blipFill>
        <p:spPr>
          <a:xfrm>
            <a:off x="3184752" y="934684"/>
            <a:ext cx="5822495" cy="5462431"/>
          </a:xfrm>
          <a:prstGeom prst="rect">
            <a:avLst/>
          </a:prstGeom>
        </p:spPr>
      </p:pic>
    </p:spTree>
    <p:extLst>
      <p:ext uri="{BB962C8B-B14F-4D97-AF65-F5344CB8AC3E}">
        <p14:creationId xmlns:p14="http://schemas.microsoft.com/office/powerpoint/2010/main" val="3324459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1215-526F-D44F-A824-168A3DFC2BD9}"/>
              </a:ext>
            </a:extLst>
          </p:cNvPr>
          <p:cNvSpPr>
            <a:spLocks noGrp="1"/>
          </p:cNvSpPr>
          <p:nvPr>
            <p:ph type="title"/>
          </p:nvPr>
        </p:nvSpPr>
        <p:spPr/>
        <p:txBody>
          <a:bodyPr/>
          <a:lstStyle/>
          <a:p>
            <a:r>
              <a:rPr lang="en-US" dirty="0"/>
              <a:t>Avoid Dual Writes!</a:t>
            </a:r>
          </a:p>
        </p:txBody>
      </p:sp>
      <p:pic>
        <p:nvPicPr>
          <p:cNvPr id="6" name="Picture 5">
            <a:extLst>
              <a:ext uri="{FF2B5EF4-FFF2-40B4-BE49-F238E27FC236}">
                <a16:creationId xmlns:a16="http://schemas.microsoft.com/office/drawing/2014/main" id="{8BC661F2-60E2-3A45-B83B-CB79395D147C}"/>
              </a:ext>
            </a:extLst>
          </p:cNvPr>
          <p:cNvPicPr>
            <a:picLocks noChangeAspect="1"/>
          </p:cNvPicPr>
          <p:nvPr/>
        </p:nvPicPr>
        <p:blipFill>
          <a:blip r:embed="rId3"/>
          <a:stretch>
            <a:fillRect/>
          </a:stretch>
        </p:blipFill>
        <p:spPr>
          <a:xfrm>
            <a:off x="3184752" y="934684"/>
            <a:ext cx="5822495" cy="5462431"/>
          </a:xfrm>
          <a:prstGeom prst="rect">
            <a:avLst/>
          </a:prstGeom>
        </p:spPr>
      </p:pic>
      <p:pic>
        <p:nvPicPr>
          <p:cNvPr id="4" name="Picture 3">
            <a:extLst>
              <a:ext uri="{FF2B5EF4-FFF2-40B4-BE49-F238E27FC236}">
                <a16:creationId xmlns:a16="http://schemas.microsoft.com/office/drawing/2014/main" id="{062A1F46-D48E-CF49-B2FF-2D03DD702D15}"/>
              </a:ext>
            </a:extLst>
          </p:cNvPr>
          <p:cNvPicPr>
            <a:picLocks noChangeAspect="1"/>
          </p:cNvPicPr>
          <p:nvPr/>
        </p:nvPicPr>
        <p:blipFill>
          <a:blip r:embed="rId4"/>
          <a:stretch>
            <a:fillRect/>
          </a:stretch>
        </p:blipFill>
        <p:spPr>
          <a:xfrm>
            <a:off x="4613687" y="1946687"/>
            <a:ext cx="2964626" cy="2964626"/>
          </a:xfrm>
          <a:prstGeom prst="rect">
            <a:avLst/>
          </a:prstGeom>
        </p:spPr>
      </p:pic>
    </p:spTree>
    <p:extLst>
      <p:ext uri="{BB962C8B-B14F-4D97-AF65-F5344CB8AC3E}">
        <p14:creationId xmlns:p14="http://schemas.microsoft.com/office/powerpoint/2010/main" val="3157102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E49DC-1C71-BD42-937D-F83932B6349E}"/>
              </a:ext>
            </a:extLst>
          </p:cNvPr>
          <p:cNvSpPr>
            <a:spLocks noGrp="1"/>
          </p:cNvSpPr>
          <p:nvPr>
            <p:ph type="title"/>
          </p:nvPr>
        </p:nvSpPr>
        <p:spPr/>
        <p:txBody>
          <a:bodyPr/>
          <a:lstStyle/>
          <a:p>
            <a:r>
              <a:rPr lang="en-US" dirty="0"/>
              <a:t>Where does </a:t>
            </a:r>
            <a:r>
              <a:rPr lang="en-US" dirty="0" err="1"/>
              <a:t>Debezium</a:t>
            </a:r>
            <a:r>
              <a:rPr lang="en-US" dirty="0"/>
              <a:t> fit in?</a:t>
            </a:r>
          </a:p>
        </p:txBody>
      </p:sp>
      <p:sp>
        <p:nvSpPr>
          <p:cNvPr id="7" name="Content Placeholder 6">
            <a:extLst>
              <a:ext uri="{FF2B5EF4-FFF2-40B4-BE49-F238E27FC236}">
                <a16:creationId xmlns:a16="http://schemas.microsoft.com/office/drawing/2014/main" id="{D02733AF-C49F-A14E-91FB-5A166CA980F5}"/>
              </a:ext>
            </a:extLst>
          </p:cNvPr>
          <p:cNvSpPr>
            <a:spLocks noGrp="1"/>
          </p:cNvSpPr>
          <p:nvPr>
            <p:ph idx="1"/>
          </p:nvPr>
        </p:nvSpPr>
        <p:spPr>
          <a:xfrm>
            <a:off x="474136" y="1180495"/>
            <a:ext cx="4272794" cy="4782983"/>
          </a:xfrm>
        </p:spPr>
        <p:txBody>
          <a:bodyPr>
            <a:normAutofit lnSpcReduction="10000"/>
          </a:bodyPr>
          <a:lstStyle/>
          <a:p>
            <a:r>
              <a:rPr lang="en-US" sz="2800" dirty="0" err="1"/>
              <a:t>Debezium</a:t>
            </a:r>
            <a:r>
              <a:rPr lang="en-US" sz="2800" dirty="0"/>
              <a:t> connectors deployed via Kafka Connect APIs</a:t>
            </a:r>
          </a:p>
          <a:p>
            <a:endParaRPr lang="en-US" sz="2800" dirty="0"/>
          </a:p>
          <a:p>
            <a:r>
              <a:rPr lang="en-US" sz="2800" dirty="0"/>
              <a:t>Captures all data changes</a:t>
            </a:r>
          </a:p>
          <a:p>
            <a:endParaRPr lang="en-US" sz="2800" dirty="0"/>
          </a:p>
          <a:p>
            <a:r>
              <a:rPr lang="en-US" sz="2800" dirty="0"/>
              <a:t>Very low delay </a:t>
            </a:r>
          </a:p>
          <a:p>
            <a:endParaRPr lang="en-US" sz="2800" dirty="0"/>
          </a:p>
          <a:p>
            <a:r>
              <a:rPr lang="en-US" sz="2800" dirty="0"/>
              <a:t>Requires no changes to data model</a:t>
            </a:r>
          </a:p>
          <a:p>
            <a:pPr marL="0" indent="0">
              <a:buNone/>
            </a:pPr>
            <a:endParaRPr lang="en-US" sz="2800" dirty="0"/>
          </a:p>
          <a:p>
            <a:endParaRPr lang="en-US" sz="2800" dirty="0"/>
          </a:p>
        </p:txBody>
      </p:sp>
      <p:pic>
        <p:nvPicPr>
          <p:cNvPr id="8" name="Picture 7">
            <a:extLst>
              <a:ext uri="{FF2B5EF4-FFF2-40B4-BE49-F238E27FC236}">
                <a16:creationId xmlns:a16="http://schemas.microsoft.com/office/drawing/2014/main" id="{EB111FA7-D53C-9447-80DF-BBF3EAAE5D9F}"/>
              </a:ext>
            </a:extLst>
          </p:cNvPr>
          <p:cNvPicPr>
            <a:picLocks noChangeAspect="1"/>
          </p:cNvPicPr>
          <p:nvPr/>
        </p:nvPicPr>
        <p:blipFill>
          <a:blip r:embed="rId3"/>
          <a:stretch>
            <a:fillRect/>
          </a:stretch>
        </p:blipFill>
        <p:spPr>
          <a:xfrm>
            <a:off x="4836160" y="901296"/>
            <a:ext cx="6746241" cy="5359083"/>
          </a:xfrm>
          <a:prstGeom prst="rect">
            <a:avLst/>
          </a:prstGeom>
        </p:spPr>
      </p:pic>
    </p:spTree>
    <p:extLst>
      <p:ext uri="{BB962C8B-B14F-4D97-AF65-F5344CB8AC3E}">
        <p14:creationId xmlns:p14="http://schemas.microsoft.com/office/powerpoint/2010/main" val="3200560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410861-7F48-9748-97B2-C981CDCA31E0}"/>
              </a:ext>
            </a:extLst>
          </p:cNvPr>
          <p:cNvSpPr>
            <a:spLocks noGrp="1"/>
          </p:cNvSpPr>
          <p:nvPr>
            <p:ph type="title"/>
          </p:nvPr>
        </p:nvSpPr>
        <p:spPr/>
        <p:txBody>
          <a:bodyPr/>
          <a:lstStyle/>
          <a:p>
            <a:r>
              <a:rPr lang="en-US" dirty="0"/>
              <a:t>Change Data Capture with </a:t>
            </a:r>
            <a:r>
              <a:rPr lang="en-US" dirty="0" err="1"/>
              <a:t>Debezium</a:t>
            </a:r>
            <a:endParaRPr lang="en-US" dirty="0"/>
          </a:p>
        </p:txBody>
      </p:sp>
      <p:sp>
        <p:nvSpPr>
          <p:cNvPr id="7" name="Content Placeholder 6">
            <a:extLst>
              <a:ext uri="{FF2B5EF4-FFF2-40B4-BE49-F238E27FC236}">
                <a16:creationId xmlns:a16="http://schemas.microsoft.com/office/drawing/2014/main" id="{0FB26AAE-F5F4-0842-A48E-568DE4EAE4E3}"/>
              </a:ext>
            </a:extLst>
          </p:cNvPr>
          <p:cNvSpPr>
            <a:spLocks noGrp="1"/>
          </p:cNvSpPr>
          <p:nvPr>
            <p:ph idx="1"/>
          </p:nvPr>
        </p:nvSpPr>
        <p:spPr>
          <a:xfrm>
            <a:off x="474136" y="3132814"/>
            <a:ext cx="5621864" cy="2993350"/>
          </a:xfrm>
        </p:spPr>
        <p:txBody>
          <a:bodyPr>
            <a:normAutofit fontScale="70000" lnSpcReduction="20000"/>
          </a:bodyPr>
          <a:lstStyle/>
          <a:p>
            <a:r>
              <a:rPr lang="en-US" sz="4000" dirty="0"/>
              <a:t>MongoDB</a:t>
            </a:r>
          </a:p>
          <a:p>
            <a:endParaRPr lang="en-US" sz="4000" dirty="0"/>
          </a:p>
          <a:p>
            <a:r>
              <a:rPr lang="en-US" sz="4000" dirty="0"/>
              <a:t>MySQL</a:t>
            </a:r>
          </a:p>
          <a:p>
            <a:endParaRPr lang="en-US" sz="4000" dirty="0"/>
          </a:p>
          <a:p>
            <a:r>
              <a:rPr lang="en-US" sz="4000" dirty="0"/>
              <a:t>PostgreSQL</a:t>
            </a:r>
          </a:p>
          <a:p>
            <a:endParaRPr lang="en-US" sz="4000" dirty="0"/>
          </a:p>
          <a:p>
            <a:r>
              <a:rPr lang="en-US" sz="4000" dirty="0"/>
              <a:t>SQL Server</a:t>
            </a:r>
          </a:p>
        </p:txBody>
      </p:sp>
      <p:sp>
        <p:nvSpPr>
          <p:cNvPr id="5" name="TextBox 4">
            <a:extLst>
              <a:ext uri="{FF2B5EF4-FFF2-40B4-BE49-F238E27FC236}">
                <a16:creationId xmlns:a16="http://schemas.microsoft.com/office/drawing/2014/main" id="{1D90CB0E-74D9-2C42-AF98-9C320F06053C}"/>
              </a:ext>
            </a:extLst>
          </p:cNvPr>
          <p:cNvSpPr txBox="1"/>
          <p:nvPr/>
        </p:nvSpPr>
        <p:spPr>
          <a:xfrm>
            <a:off x="4269850" y="3429000"/>
            <a:ext cx="184731" cy="369332"/>
          </a:xfrm>
          <a:prstGeom prst="rect">
            <a:avLst/>
          </a:prstGeom>
          <a:noFill/>
        </p:spPr>
        <p:txBody>
          <a:bodyPr wrap="none" rtlCol="0">
            <a:spAutoFit/>
          </a:bodyPr>
          <a:lstStyle/>
          <a:p>
            <a:endParaRPr lang="en-US" dirty="0"/>
          </a:p>
        </p:txBody>
      </p:sp>
      <p:sp>
        <p:nvSpPr>
          <p:cNvPr id="8" name="Content Placeholder 6">
            <a:extLst>
              <a:ext uri="{FF2B5EF4-FFF2-40B4-BE49-F238E27FC236}">
                <a16:creationId xmlns:a16="http://schemas.microsoft.com/office/drawing/2014/main" id="{FC709B3A-0F63-2C49-B410-D57EE66A14B8}"/>
              </a:ext>
            </a:extLst>
          </p:cNvPr>
          <p:cNvSpPr txBox="1">
            <a:spLocks/>
          </p:cNvSpPr>
          <p:nvPr/>
        </p:nvSpPr>
        <p:spPr>
          <a:xfrm>
            <a:off x="5989132" y="3132814"/>
            <a:ext cx="5621864" cy="29933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7C4597"/>
              </a:buClr>
              <a:buFont typeface="Arial" panose="020B0604020202020204" pitchFamily="34" charset="0"/>
              <a:buChar char="•"/>
              <a:defRPr sz="3733" kern="1200">
                <a:solidFill>
                  <a:schemeClr val="tx1"/>
                </a:solidFill>
                <a:latin typeface="Arial"/>
                <a:ea typeface="+mn-ea"/>
                <a:cs typeface="Arial"/>
              </a:defRPr>
            </a:lvl1pPr>
            <a:lvl2pPr marL="685800" indent="-228600" algn="l" defTabSz="914400" rtl="0" eaLnBrk="1" latinLnBrk="0" hangingPunct="1">
              <a:lnSpc>
                <a:spcPct val="90000"/>
              </a:lnSpc>
              <a:spcBef>
                <a:spcPts val="500"/>
              </a:spcBef>
              <a:buClr>
                <a:srgbClr val="7C4597"/>
              </a:buClr>
              <a:buFont typeface="Arial" panose="020B0604020202020204" pitchFamily="34" charset="0"/>
              <a:buChar char="•"/>
              <a:defRPr sz="3200" kern="1200">
                <a:solidFill>
                  <a:schemeClr val="tx1"/>
                </a:solidFill>
                <a:latin typeface="Arial"/>
                <a:ea typeface="+mn-ea"/>
                <a:cs typeface="Arial"/>
              </a:defRPr>
            </a:lvl2pPr>
            <a:lvl3pPr marL="1143000" indent="-228600" algn="l" defTabSz="914400" rtl="0" eaLnBrk="1" latinLnBrk="0" hangingPunct="1">
              <a:lnSpc>
                <a:spcPct val="90000"/>
              </a:lnSpc>
              <a:spcBef>
                <a:spcPts val="500"/>
              </a:spcBef>
              <a:buClr>
                <a:srgbClr val="7C4597"/>
              </a:buClr>
              <a:buFont typeface="Arial" panose="020B0604020202020204" pitchFamily="34" charset="0"/>
              <a:buChar char="•"/>
              <a:defRPr sz="2667" kern="1200">
                <a:solidFill>
                  <a:schemeClr val="tx1"/>
                </a:solidFill>
                <a:latin typeface="Arial"/>
                <a:ea typeface="+mn-ea"/>
                <a:cs typeface="Arial"/>
              </a:defRPr>
            </a:lvl3pPr>
            <a:lvl4pPr marL="1600200" indent="-228600" algn="l" defTabSz="914400" rtl="0" eaLnBrk="1" latinLnBrk="0" hangingPunct="1">
              <a:lnSpc>
                <a:spcPct val="90000"/>
              </a:lnSpc>
              <a:spcBef>
                <a:spcPts val="500"/>
              </a:spcBef>
              <a:buClr>
                <a:srgbClr val="7C4597"/>
              </a:buClr>
              <a:buFont typeface="Arial" panose="020B0604020202020204" pitchFamily="34" charset="0"/>
              <a:buChar char="•"/>
              <a:defRPr sz="1800" kern="1200">
                <a:solidFill>
                  <a:schemeClr val="tx1"/>
                </a:solidFill>
                <a:latin typeface="Arial"/>
                <a:ea typeface="+mn-ea"/>
                <a:cs typeface="Arial"/>
              </a:defRPr>
            </a:lvl4pPr>
            <a:lvl5pPr marL="2057400" indent="-228600" algn="l" defTabSz="914400" rtl="0" eaLnBrk="1" latinLnBrk="0" hangingPunct="1">
              <a:lnSpc>
                <a:spcPct val="90000"/>
              </a:lnSpc>
              <a:spcBef>
                <a:spcPts val="500"/>
              </a:spcBef>
              <a:buClr>
                <a:srgbClr val="7C4597"/>
              </a:buClr>
              <a:buFont typeface="Arial" panose="020B0604020202020204" pitchFamily="34" charset="0"/>
              <a:buChar char="•"/>
              <a:defRPr sz="1800" kern="1200">
                <a:solidFill>
                  <a:schemeClr val="tx1"/>
                </a:solidFill>
                <a:latin typeface="Arial"/>
                <a:ea typeface="+mn-ea"/>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dirty="0"/>
              <a:t>Oracle (Incubating)</a:t>
            </a:r>
          </a:p>
          <a:p>
            <a:endParaRPr lang="en-US" sz="2800" dirty="0"/>
          </a:p>
          <a:p>
            <a:r>
              <a:rPr lang="en-US" sz="2800" dirty="0"/>
              <a:t>Db2 (Incubating)</a:t>
            </a:r>
          </a:p>
          <a:p>
            <a:endParaRPr lang="en-US" sz="2800" dirty="0"/>
          </a:p>
          <a:p>
            <a:r>
              <a:rPr lang="en-US" sz="2800" dirty="0"/>
              <a:t>Cassandra (Incubating)</a:t>
            </a:r>
          </a:p>
          <a:p>
            <a:endParaRPr lang="en-US" sz="2400" dirty="0"/>
          </a:p>
        </p:txBody>
      </p:sp>
      <p:pic>
        <p:nvPicPr>
          <p:cNvPr id="2" name="Picture 1">
            <a:extLst>
              <a:ext uri="{FF2B5EF4-FFF2-40B4-BE49-F238E27FC236}">
                <a16:creationId xmlns:a16="http://schemas.microsoft.com/office/drawing/2014/main" id="{9C9E20FF-CCA9-9646-B11D-EF414070764C}"/>
              </a:ext>
            </a:extLst>
          </p:cNvPr>
          <p:cNvPicPr>
            <a:picLocks noChangeAspect="1"/>
          </p:cNvPicPr>
          <p:nvPr/>
        </p:nvPicPr>
        <p:blipFill>
          <a:blip r:embed="rId3"/>
          <a:stretch>
            <a:fillRect/>
          </a:stretch>
        </p:blipFill>
        <p:spPr>
          <a:xfrm>
            <a:off x="1194882" y="859514"/>
            <a:ext cx="9588500" cy="2273300"/>
          </a:xfrm>
          <a:prstGeom prst="rect">
            <a:avLst/>
          </a:prstGeom>
        </p:spPr>
      </p:pic>
    </p:spTree>
    <p:extLst>
      <p:ext uri="{BB962C8B-B14F-4D97-AF65-F5344CB8AC3E}">
        <p14:creationId xmlns:p14="http://schemas.microsoft.com/office/powerpoint/2010/main" val="2990700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410861-7F48-9748-97B2-C981CDCA31E0}"/>
              </a:ext>
            </a:extLst>
          </p:cNvPr>
          <p:cNvSpPr>
            <a:spLocks noGrp="1"/>
          </p:cNvSpPr>
          <p:nvPr>
            <p:ph type="title"/>
          </p:nvPr>
        </p:nvSpPr>
        <p:spPr/>
        <p:txBody>
          <a:bodyPr/>
          <a:lstStyle/>
          <a:p>
            <a:r>
              <a:rPr lang="en-US" dirty="0" err="1"/>
              <a:t>Debezium</a:t>
            </a:r>
            <a:r>
              <a:rPr lang="en-US" dirty="0"/>
              <a:t> Architecture</a:t>
            </a:r>
          </a:p>
        </p:txBody>
      </p:sp>
      <p:sp>
        <p:nvSpPr>
          <p:cNvPr id="5" name="TextBox 4">
            <a:extLst>
              <a:ext uri="{FF2B5EF4-FFF2-40B4-BE49-F238E27FC236}">
                <a16:creationId xmlns:a16="http://schemas.microsoft.com/office/drawing/2014/main" id="{1D90CB0E-74D9-2C42-AF98-9C320F06053C}"/>
              </a:ext>
            </a:extLst>
          </p:cNvPr>
          <p:cNvSpPr txBox="1"/>
          <p:nvPr/>
        </p:nvSpPr>
        <p:spPr>
          <a:xfrm>
            <a:off x="4269850" y="3429000"/>
            <a:ext cx="184731" cy="369332"/>
          </a:xfrm>
          <a:prstGeom prst="rect">
            <a:avLst/>
          </a:prstGeom>
          <a:noFill/>
        </p:spPr>
        <p:txBody>
          <a:bodyPr wrap="none" rtlCol="0">
            <a:spAutoFit/>
          </a:bodyPr>
          <a:lstStyle/>
          <a:p>
            <a:endParaRPr lang="en-US" dirty="0"/>
          </a:p>
        </p:txBody>
      </p:sp>
      <p:pic>
        <p:nvPicPr>
          <p:cNvPr id="4" name="Picture 3">
            <a:extLst>
              <a:ext uri="{FF2B5EF4-FFF2-40B4-BE49-F238E27FC236}">
                <a16:creationId xmlns:a16="http://schemas.microsoft.com/office/drawing/2014/main" id="{87308AE5-B267-4E4B-9343-BC25AE01F5E7}"/>
              </a:ext>
            </a:extLst>
          </p:cNvPr>
          <p:cNvPicPr>
            <a:picLocks noChangeAspect="1"/>
          </p:cNvPicPr>
          <p:nvPr/>
        </p:nvPicPr>
        <p:blipFill>
          <a:blip r:embed="rId3"/>
          <a:stretch>
            <a:fillRect/>
          </a:stretch>
        </p:blipFill>
        <p:spPr>
          <a:xfrm>
            <a:off x="660400" y="2197100"/>
            <a:ext cx="10871200" cy="2463800"/>
          </a:xfrm>
          <a:prstGeom prst="rect">
            <a:avLst/>
          </a:prstGeom>
        </p:spPr>
      </p:pic>
    </p:spTree>
    <p:extLst>
      <p:ext uri="{BB962C8B-B14F-4D97-AF65-F5344CB8AC3E}">
        <p14:creationId xmlns:p14="http://schemas.microsoft.com/office/powerpoint/2010/main" val="2047436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2A907-D5AC-084D-A9E8-D8A8CC5A8C2B}"/>
              </a:ext>
            </a:extLst>
          </p:cNvPr>
          <p:cNvSpPr>
            <a:spLocks noGrp="1"/>
          </p:cNvSpPr>
          <p:nvPr>
            <p:ph type="title"/>
          </p:nvPr>
        </p:nvSpPr>
        <p:spPr/>
        <p:txBody>
          <a:bodyPr/>
          <a:lstStyle/>
          <a:p>
            <a:r>
              <a:rPr lang="en-US" dirty="0" err="1"/>
              <a:t>Debezium</a:t>
            </a:r>
            <a:r>
              <a:rPr lang="en-US" dirty="0"/>
              <a:t> Change Event</a:t>
            </a:r>
          </a:p>
        </p:txBody>
      </p:sp>
      <p:pic>
        <p:nvPicPr>
          <p:cNvPr id="5" name="Picture 4">
            <a:extLst>
              <a:ext uri="{FF2B5EF4-FFF2-40B4-BE49-F238E27FC236}">
                <a16:creationId xmlns:a16="http://schemas.microsoft.com/office/drawing/2014/main" id="{401D49FE-EBFD-074E-90C1-8223AE6BF8B3}"/>
              </a:ext>
            </a:extLst>
          </p:cNvPr>
          <p:cNvPicPr>
            <a:picLocks noChangeAspect="1"/>
          </p:cNvPicPr>
          <p:nvPr/>
        </p:nvPicPr>
        <p:blipFill>
          <a:blip r:embed="rId3"/>
          <a:stretch>
            <a:fillRect/>
          </a:stretch>
        </p:blipFill>
        <p:spPr>
          <a:xfrm>
            <a:off x="7280053" y="897306"/>
            <a:ext cx="2716551" cy="5567585"/>
          </a:xfrm>
          <a:prstGeom prst="rect">
            <a:avLst/>
          </a:prstGeom>
        </p:spPr>
      </p:pic>
      <p:pic>
        <p:nvPicPr>
          <p:cNvPr id="8" name="Picture 7">
            <a:extLst>
              <a:ext uri="{FF2B5EF4-FFF2-40B4-BE49-F238E27FC236}">
                <a16:creationId xmlns:a16="http://schemas.microsoft.com/office/drawing/2014/main" id="{E733BCC9-3874-6A40-8417-EC97812D6A59}"/>
              </a:ext>
            </a:extLst>
          </p:cNvPr>
          <p:cNvPicPr>
            <a:picLocks noChangeAspect="1"/>
          </p:cNvPicPr>
          <p:nvPr/>
        </p:nvPicPr>
        <p:blipFill>
          <a:blip r:embed="rId4"/>
          <a:stretch>
            <a:fillRect/>
          </a:stretch>
        </p:blipFill>
        <p:spPr>
          <a:xfrm>
            <a:off x="390167" y="3003550"/>
            <a:ext cx="6350000" cy="850900"/>
          </a:xfrm>
          <a:prstGeom prst="rect">
            <a:avLst/>
          </a:prstGeom>
        </p:spPr>
      </p:pic>
    </p:spTree>
    <p:extLst>
      <p:ext uri="{BB962C8B-B14F-4D97-AF65-F5344CB8AC3E}">
        <p14:creationId xmlns:p14="http://schemas.microsoft.com/office/powerpoint/2010/main" val="1541546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410861-7F48-9748-97B2-C981CDCA31E0}"/>
              </a:ext>
            </a:extLst>
          </p:cNvPr>
          <p:cNvSpPr>
            <a:spLocks noGrp="1"/>
          </p:cNvSpPr>
          <p:nvPr>
            <p:ph type="title"/>
          </p:nvPr>
        </p:nvSpPr>
        <p:spPr/>
        <p:txBody>
          <a:bodyPr/>
          <a:lstStyle/>
          <a:p>
            <a:r>
              <a:rPr lang="en-US" dirty="0"/>
              <a:t>Conclusion</a:t>
            </a:r>
          </a:p>
        </p:txBody>
      </p:sp>
      <p:sp>
        <p:nvSpPr>
          <p:cNvPr id="5" name="TextBox 4">
            <a:extLst>
              <a:ext uri="{FF2B5EF4-FFF2-40B4-BE49-F238E27FC236}">
                <a16:creationId xmlns:a16="http://schemas.microsoft.com/office/drawing/2014/main" id="{1D90CB0E-74D9-2C42-AF98-9C320F06053C}"/>
              </a:ext>
            </a:extLst>
          </p:cNvPr>
          <p:cNvSpPr txBox="1"/>
          <p:nvPr/>
        </p:nvSpPr>
        <p:spPr>
          <a:xfrm>
            <a:off x="4269850" y="3429000"/>
            <a:ext cx="184731" cy="369332"/>
          </a:xfrm>
          <a:prstGeom prst="rect">
            <a:avLst/>
          </a:prstGeom>
          <a:noFill/>
        </p:spPr>
        <p:txBody>
          <a:bodyPr wrap="none" rtlCol="0">
            <a:spAutoFit/>
          </a:bodyPr>
          <a:lstStyle/>
          <a:p>
            <a:endParaRPr lang="en-US" dirty="0"/>
          </a:p>
        </p:txBody>
      </p:sp>
      <p:sp>
        <p:nvSpPr>
          <p:cNvPr id="3" name="Content Placeholder 2">
            <a:extLst>
              <a:ext uri="{FF2B5EF4-FFF2-40B4-BE49-F238E27FC236}">
                <a16:creationId xmlns:a16="http://schemas.microsoft.com/office/drawing/2014/main" id="{F9C32AF5-DB7A-3745-BA9A-2F84344A9622}"/>
              </a:ext>
            </a:extLst>
          </p:cNvPr>
          <p:cNvSpPr>
            <a:spLocks noGrp="1"/>
          </p:cNvSpPr>
          <p:nvPr>
            <p:ph idx="1"/>
          </p:nvPr>
        </p:nvSpPr>
        <p:spPr>
          <a:xfrm>
            <a:off x="474135" y="1180495"/>
            <a:ext cx="9191158" cy="4945669"/>
          </a:xfrm>
        </p:spPr>
        <p:txBody>
          <a:bodyPr>
            <a:normAutofit fontScale="77500" lnSpcReduction="20000"/>
          </a:bodyPr>
          <a:lstStyle/>
          <a:p>
            <a:r>
              <a:rPr lang="en-US" dirty="0"/>
              <a:t>Advantages of Microservices</a:t>
            </a:r>
          </a:p>
          <a:p>
            <a:endParaRPr lang="en-US" dirty="0"/>
          </a:p>
          <a:p>
            <a:r>
              <a:rPr lang="en-US" dirty="0"/>
              <a:t>Challenges with using shared databases</a:t>
            </a:r>
          </a:p>
          <a:p>
            <a:endParaRPr lang="en-US" dirty="0"/>
          </a:p>
          <a:p>
            <a:r>
              <a:rPr lang="en-US" dirty="0"/>
              <a:t>Domain Driven Data Ownership</a:t>
            </a:r>
          </a:p>
          <a:p>
            <a:pPr marL="0" indent="0">
              <a:buNone/>
            </a:pPr>
            <a:endParaRPr lang="en-US" dirty="0"/>
          </a:p>
          <a:p>
            <a:r>
              <a:rPr lang="en-US" dirty="0"/>
              <a:t>Centralized Streaming Platform with a Distributed Log </a:t>
            </a:r>
          </a:p>
          <a:p>
            <a:pPr lvl="1"/>
            <a:r>
              <a:rPr lang="en-US" dirty="0"/>
              <a:t>Scalable</a:t>
            </a:r>
          </a:p>
          <a:p>
            <a:pPr lvl="1"/>
            <a:r>
              <a:rPr lang="en-US" dirty="0"/>
              <a:t>Retentive &amp; Re-playable</a:t>
            </a:r>
          </a:p>
          <a:p>
            <a:pPr lvl="1"/>
            <a:r>
              <a:rPr lang="en-US" dirty="0"/>
              <a:t>Autonomous services</a:t>
            </a:r>
          </a:p>
          <a:p>
            <a:pPr marL="457200" lvl="1" indent="0">
              <a:buNone/>
            </a:pPr>
            <a:endParaRPr lang="en-US" dirty="0"/>
          </a:p>
          <a:p>
            <a:r>
              <a:rPr lang="en-US" dirty="0"/>
              <a:t>Change Data Capture with </a:t>
            </a:r>
            <a:r>
              <a:rPr lang="en-US" dirty="0" err="1"/>
              <a:t>Debezium</a:t>
            </a:r>
            <a:endParaRPr lang="en-US" dirty="0"/>
          </a:p>
        </p:txBody>
      </p:sp>
    </p:spTree>
    <p:extLst>
      <p:ext uri="{BB962C8B-B14F-4D97-AF65-F5344CB8AC3E}">
        <p14:creationId xmlns:p14="http://schemas.microsoft.com/office/powerpoint/2010/main" val="1895801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0144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569177" y="1816208"/>
            <a:ext cx="9191884" cy="3875600"/>
          </a:xfrm>
        </p:spPr>
        <p:txBody>
          <a:bodyPr/>
          <a:lstStyle/>
          <a:p>
            <a:r>
              <a:rPr lang="en-US" dirty="0"/>
              <a:t>Hi, I’m Justin Chao</a:t>
            </a:r>
          </a:p>
          <a:p>
            <a:endParaRPr lang="en-US" dirty="0"/>
          </a:p>
          <a:p>
            <a:pPr marL="857250" indent="-857250">
              <a:buFont typeface="Arial" panose="020B0604020202020204" pitchFamily="34" charset="0"/>
              <a:buChar char="•"/>
            </a:pPr>
            <a:r>
              <a:rPr lang="en-US" sz="2000" dirty="0"/>
              <a:t>Software/DevOps Engineer</a:t>
            </a:r>
          </a:p>
          <a:p>
            <a:pPr marL="857250" indent="-857250">
              <a:buFont typeface="Arial" panose="020B0604020202020204" pitchFamily="34" charset="0"/>
              <a:buChar char="•"/>
            </a:pPr>
            <a:r>
              <a:rPr lang="en-US" sz="2000" dirty="0"/>
              <a:t>Optum, UnitedHealth Group</a:t>
            </a:r>
          </a:p>
          <a:p>
            <a:pPr marL="857250" indent="-857250">
              <a:buFont typeface="Arial" panose="020B0604020202020204" pitchFamily="34" charset="0"/>
              <a:buChar char="•"/>
            </a:pPr>
            <a:r>
              <a:rPr lang="en-US" sz="2000" dirty="0"/>
              <a:t>2</a:t>
            </a:r>
            <a:r>
              <a:rPr lang="en-US" sz="2000" baseline="30000" dirty="0"/>
              <a:t>nd</a:t>
            </a:r>
            <a:r>
              <a:rPr lang="en-US" sz="2000" dirty="0"/>
              <a:t> time attending OSS</a:t>
            </a:r>
          </a:p>
          <a:p>
            <a:pPr marL="857250" indent="-857250">
              <a:buFont typeface="Arial" panose="020B0604020202020204" pitchFamily="34" charset="0"/>
              <a:buChar char="•"/>
            </a:pPr>
            <a:r>
              <a:rPr lang="en-US" sz="2000" dirty="0" err="1"/>
              <a:t>linkedin.com</a:t>
            </a:r>
            <a:r>
              <a:rPr lang="en-US" sz="2000" dirty="0"/>
              <a:t>/in/</a:t>
            </a:r>
            <a:r>
              <a:rPr lang="en-US" sz="2000" dirty="0" err="1"/>
              <a:t>justinchao</a:t>
            </a:r>
            <a:endParaRPr lang="en-US" sz="2000" dirty="0"/>
          </a:p>
        </p:txBody>
      </p:sp>
      <p:pic>
        <p:nvPicPr>
          <p:cNvPr id="3" name="Picture 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192857" y="5846165"/>
            <a:ext cx="1325160" cy="526019"/>
          </a:xfrm>
          <a:prstGeom prst="rect">
            <a:avLst/>
          </a:prstGeom>
        </p:spPr>
      </p:pic>
    </p:spTree>
    <p:extLst>
      <p:ext uri="{BB962C8B-B14F-4D97-AF65-F5344CB8AC3E}">
        <p14:creationId xmlns:p14="http://schemas.microsoft.com/office/powerpoint/2010/main" val="3504847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Let’s talk about Microservices</a:t>
            </a:r>
          </a:p>
        </p:txBody>
      </p:sp>
      <p:sp>
        <p:nvSpPr>
          <p:cNvPr id="6" name="Content Placeholder 5">
            <a:extLst>
              <a:ext uri="{FF2B5EF4-FFF2-40B4-BE49-F238E27FC236}">
                <a16:creationId xmlns:a16="http://schemas.microsoft.com/office/drawing/2014/main" id="{DA472DC4-B4BE-7F43-8773-50A34F58BEA6}"/>
              </a:ext>
            </a:extLst>
          </p:cNvPr>
          <p:cNvSpPr txBox="1">
            <a:spLocks/>
          </p:cNvSpPr>
          <p:nvPr/>
        </p:nvSpPr>
        <p:spPr>
          <a:xfrm>
            <a:off x="395864" y="1312471"/>
            <a:ext cx="6935674" cy="4472882"/>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Clr>
                <a:srgbClr val="7C4597"/>
              </a:buClr>
              <a:buFont typeface="Arial" panose="020B0604020202020204" pitchFamily="34" charset="0"/>
              <a:buChar char="•"/>
              <a:defRPr sz="3733" kern="1200">
                <a:solidFill>
                  <a:schemeClr val="tx1"/>
                </a:solidFill>
                <a:latin typeface="Arial"/>
                <a:ea typeface="+mn-ea"/>
                <a:cs typeface="Arial"/>
              </a:defRPr>
            </a:lvl1pPr>
            <a:lvl2pPr marL="685800" indent="-228600" algn="l" defTabSz="914400" rtl="0" eaLnBrk="1" latinLnBrk="0" hangingPunct="1">
              <a:lnSpc>
                <a:spcPct val="90000"/>
              </a:lnSpc>
              <a:spcBef>
                <a:spcPts val="500"/>
              </a:spcBef>
              <a:buClr>
                <a:srgbClr val="7C4597"/>
              </a:buClr>
              <a:buFont typeface="Arial" panose="020B0604020202020204" pitchFamily="34" charset="0"/>
              <a:buChar char="•"/>
              <a:defRPr sz="3200" kern="1200">
                <a:solidFill>
                  <a:schemeClr val="tx1"/>
                </a:solidFill>
                <a:latin typeface="Arial"/>
                <a:ea typeface="+mn-ea"/>
                <a:cs typeface="Arial"/>
              </a:defRPr>
            </a:lvl2pPr>
            <a:lvl3pPr marL="1143000" indent="-228600" algn="l" defTabSz="914400" rtl="0" eaLnBrk="1" latinLnBrk="0" hangingPunct="1">
              <a:lnSpc>
                <a:spcPct val="90000"/>
              </a:lnSpc>
              <a:spcBef>
                <a:spcPts val="500"/>
              </a:spcBef>
              <a:buClr>
                <a:srgbClr val="7C4597"/>
              </a:buClr>
              <a:buFont typeface="Arial" panose="020B0604020202020204" pitchFamily="34" charset="0"/>
              <a:buChar char="•"/>
              <a:defRPr sz="2667" kern="1200">
                <a:solidFill>
                  <a:schemeClr val="tx1"/>
                </a:solidFill>
                <a:latin typeface="Arial"/>
                <a:ea typeface="+mn-ea"/>
                <a:cs typeface="Arial"/>
              </a:defRPr>
            </a:lvl3pPr>
            <a:lvl4pPr marL="1600200" indent="-228600" algn="l" defTabSz="914400" rtl="0" eaLnBrk="1" latinLnBrk="0" hangingPunct="1">
              <a:lnSpc>
                <a:spcPct val="90000"/>
              </a:lnSpc>
              <a:spcBef>
                <a:spcPts val="500"/>
              </a:spcBef>
              <a:buClr>
                <a:srgbClr val="7C4597"/>
              </a:buClr>
              <a:buFont typeface="Arial" panose="020B0604020202020204" pitchFamily="34" charset="0"/>
              <a:buChar char="•"/>
              <a:defRPr sz="1800" kern="1200">
                <a:solidFill>
                  <a:schemeClr val="tx1"/>
                </a:solidFill>
                <a:latin typeface="Arial"/>
                <a:ea typeface="+mn-ea"/>
                <a:cs typeface="Arial"/>
              </a:defRPr>
            </a:lvl4pPr>
            <a:lvl5pPr marL="2057400" indent="-228600" algn="l" defTabSz="914400" rtl="0" eaLnBrk="1" latinLnBrk="0" hangingPunct="1">
              <a:lnSpc>
                <a:spcPct val="90000"/>
              </a:lnSpc>
              <a:spcBef>
                <a:spcPts val="500"/>
              </a:spcBef>
              <a:buClr>
                <a:srgbClr val="7C4597"/>
              </a:buClr>
              <a:buFont typeface="Arial" panose="020B0604020202020204" pitchFamily="34" charset="0"/>
              <a:buChar char="•"/>
              <a:defRPr sz="1800" kern="1200">
                <a:solidFill>
                  <a:schemeClr val="tx1"/>
                </a:solidFill>
                <a:latin typeface="Arial"/>
                <a:ea typeface="+mn-ea"/>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Improved Fault Isolation</a:t>
            </a:r>
          </a:p>
          <a:p>
            <a:endParaRPr lang="en-US" sz="3200" dirty="0"/>
          </a:p>
          <a:p>
            <a:r>
              <a:rPr lang="en-US" sz="3200" dirty="0"/>
              <a:t>Eliminate vendor or technology lock-in</a:t>
            </a:r>
          </a:p>
          <a:p>
            <a:endParaRPr lang="en-US" sz="3200" dirty="0"/>
          </a:p>
          <a:p>
            <a:r>
              <a:rPr lang="en-US" sz="3200" dirty="0"/>
              <a:t>Ease of understanding</a:t>
            </a:r>
          </a:p>
          <a:p>
            <a:endParaRPr lang="en-US" sz="3200" dirty="0"/>
          </a:p>
          <a:p>
            <a:r>
              <a:rPr lang="en-US" sz="3200" dirty="0"/>
              <a:t>Smaller, faster deployments</a:t>
            </a:r>
          </a:p>
          <a:p>
            <a:endParaRPr lang="en-US" sz="3200" dirty="0"/>
          </a:p>
          <a:p>
            <a:r>
              <a:rPr lang="en-US" sz="3200" dirty="0"/>
              <a:t>Scalability</a:t>
            </a:r>
          </a:p>
        </p:txBody>
      </p:sp>
      <p:pic>
        <p:nvPicPr>
          <p:cNvPr id="7" name="Picture 6">
            <a:extLst>
              <a:ext uri="{FF2B5EF4-FFF2-40B4-BE49-F238E27FC236}">
                <a16:creationId xmlns:a16="http://schemas.microsoft.com/office/drawing/2014/main" id="{71E6FA55-E616-0F47-86C5-BC0AE159E7D2}"/>
              </a:ext>
            </a:extLst>
          </p:cNvPr>
          <p:cNvPicPr>
            <a:picLocks noChangeAspect="1"/>
          </p:cNvPicPr>
          <p:nvPr/>
        </p:nvPicPr>
        <p:blipFill>
          <a:blip r:embed="rId3"/>
          <a:stretch>
            <a:fillRect/>
          </a:stretch>
        </p:blipFill>
        <p:spPr>
          <a:xfrm>
            <a:off x="7331538" y="1168400"/>
            <a:ext cx="3327400" cy="4521200"/>
          </a:xfrm>
          <a:prstGeom prst="rect">
            <a:avLst/>
          </a:prstGeom>
        </p:spPr>
      </p:pic>
    </p:spTree>
    <p:extLst>
      <p:ext uri="{BB962C8B-B14F-4D97-AF65-F5344CB8AC3E}">
        <p14:creationId xmlns:p14="http://schemas.microsoft.com/office/powerpoint/2010/main" val="4245252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How do we design microservices?</a:t>
            </a:r>
          </a:p>
        </p:txBody>
      </p:sp>
      <p:sp>
        <p:nvSpPr>
          <p:cNvPr id="6" name="Content Placeholder 5">
            <a:extLst>
              <a:ext uri="{FF2B5EF4-FFF2-40B4-BE49-F238E27FC236}">
                <a16:creationId xmlns:a16="http://schemas.microsoft.com/office/drawing/2014/main" id="{2A76F5E3-FE6B-F24E-A529-F341B5394837}"/>
              </a:ext>
            </a:extLst>
          </p:cNvPr>
          <p:cNvSpPr>
            <a:spLocks noGrp="1"/>
          </p:cNvSpPr>
          <p:nvPr>
            <p:ph idx="1"/>
          </p:nvPr>
        </p:nvSpPr>
        <p:spPr>
          <a:xfrm>
            <a:off x="474136" y="1180495"/>
            <a:ext cx="6189057" cy="4472882"/>
          </a:xfrm>
        </p:spPr>
        <p:txBody>
          <a:bodyPr>
            <a:normAutofit fontScale="77500" lnSpcReduction="20000"/>
          </a:bodyPr>
          <a:lstStyle/>
          <a:p>
            <a:r>
              <a:rPr lang="en-US" sz="3200" dirty="0"/>
              <a:t>Model on business use-cases, using Domain Driven Design.</a:t>
            </a:r>
          </a:p>
          <a:p>
            <a:endParaRPr lang="en-US" sz="3200" dirty="0"/>
          </a:p>
          <a:p>
            <a:r>
              <a:rPr lang="en-US" sz="3200" dirty="0"/>
              <a:t>Define independent problem areas as “Bounded Contexts”</a:t>
            </a:r>
          </a:p>
          <a:p>
            <a:endParaRPr lang="en-US" sz="3200" dirty="0"/>
          </a:p>
          <a:p>
            <a:r>
              <a:rPr lang="en-US" sz="3200" dirty="0"/>
              <a:t>Decomposing systems into distributed services built around business domain capabilities.</a:t>
            </a:r>
          </a:p>
          <a:p>
            <a:endParaRPr lang="en-US" sz="3200" dirty="0"/>
          </a:p>
          <a:p>
            <a:r>
              <a:rPr lang="en-US" sz="3200" dirty="0"/>
              <a:t>Changed how teams form, so that a team can independently and autonomously own a domain capability.</a:t>
            </a:r>
          </a:p>
        </p:txBody>
      </p:sp>
      <p:pic>
        <p:nvPicPr>
          <p:cNvPr id="4" name="Picture 3">
            <a:extLst>
              <a:ext uri="{FF2B5EF4-FFF2-40B4-BE49-F238E27FC236}">
                <a16:creationId xmlns:a16="http://schemas.microsoft.com/office/drawing/2014/main" id="{B45A2EA6-DD89-9344-8807-029DF17FFF68}"/>
              </a:ext>
            </a:extLst>
          </p:cNvPr>
          <p:cNvPicPr>
            <a:picLocks noChangeAspect="1"/>
          </p:cNvPicPr>
          <p:nvPr/>
        </p:nvPicPr>
        <p:blipFill>
          <a:blip r:embed="rId3"/>
          <a:stretch>
            <a:fillRect/>
          </a:stretch>
        </p:blipFill>
        <p:spPr>
          <a:xfrm>
            <a:off x="6915276" y="894596"/>
            <a:ext cx="4802588" cy="5068807"/>
          </a:xfrm>
          <a:prstGeom prst="rect">
            <a:avLst/>
          </a:prstGeom>
        </p:spPr>
      </p:pic>
    </p:spTree>
    <p:extLst>
      <p:ext uri="{BB962C8B-B14F-4D97-AF65-F5344CB8AC3E}">
        <p14:creationId xmlns:p14="http://schemas.microsoft.com/office/powerpoint/2010/main" val="1728441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What about the Data?</a:t>
            </a:r>
          </a:p>
        </p:txBody>
      </p:sp>
      <p:pic>
        <p:nvPicPr>
          <p:cNvPr id="3" name="Picture 2">
            <a:extLst>
              <a:ext uri="{FF2B5EF4-FFF2-40B4-BE49-F238E27FC236}">
                <a16:creationId xmlns:a16="http://schemas.microsoft.com/office/drawing/2014/main" id="{A9F9C8F5-0097-E243-B9EB-9E4831D92316}"/>
              </a:ext>
            </a:extLst>
          </p:cNvPr>
          <p:cNvPicPr>
            <a:picLocks noChangeAspect="1"/>
          </p:cNvPicPr>
          <p:nvPr/>
        </p:nvPicPr>
        <p:blipFill>
          <a:blip r:embed="rId3"/>
          <a:stretch>
            <a:fillRect/>
          </a:stretch>
        </p:blipFill>
        <p:spPr>
          <a:xfrm>
            <a:off x="2127250" y="963507"/>
            <a:ext cx="7937500" cy="5283200"/>
          </a:xfrm>
          <a:prstGeom prst="rect">
            <a:avLst/>
          </a:prstGeom>
        </p:spPr>
      </p:pic>
    </p:spTree>
    <p:extLst>
      <p:ext uri="{BB962C8B-B14F-4D97-AF65-F5344CB8AC3E}">
        <p14:creationId xmlns:p14="http://schemas.microsoft.com/office/powerpoint/2010/main" val="3310009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What about the Data?</a:t>
            </a:r>
          </a:p>
        </p:txBody>
      </p:sp>
      <p:sp>
        <p:nvSpPr>
          <p:cNvPr id="4" name="Content Placeholder 5">
            <a:extLst>
              <a:ext uri="{FF2B5EF4-FFF2-40B4-BE49-F238E27FC236}">
                <a16:creationId xmlns:a16="http://schemas.microsoft.com/office/drawing/2014/main" id="{F678BE8E-09A1-3F45-9BC1-64AFD3AC8990}"/>
              </a:ext>
            </a:extLst>
          </p:cNvPr>
          <p:cNvSpPr>
            <a:spLocks noGrp="1"/>
          </p:cNvSpPr>
          <p:nvPr>
            <p:ph idx="1"/>
          </p:nvPr>
        </p:nvSpPr>
        <p:spPr>
          <a:xfrm>
            <a:off x="474137" y="1180495"/>
            <a:ext cx="5389336" cy="4472882"/>
          </a:xfrm>
        </p:spPr>
        <p:txBody>
          <a:bodyPr>
            <a:normAutofit fontScale="92500" lnSpcReduction="10000"/>
          </a:bodyPr>
          <a:lstStyle/>
          <a:p>
            <a:endParaRPr lang="en-US" sz="3200" dirty="0"/>
          </a:p>
          <a:p>
            <a:r>
              <a:rPr lang="en-US" sz="3200" dirty="0"/>
              <a:t>Constrained by how we access or manage data</a:t>
            </a:r>
          </a:p>
          <a:p>
            <a:endParaRPr lang="en-US" sz="3200" dirty="0"/>
          </a:p>
          <a:p>
            <a:r>
              <a:rPr lang="en-US" sz="3200" dirty="0"/>
              <a:t>Development time coupling</a:t>
            </a:r>
          </a:p>
          <a:p>
            <a:endParaRPr lang="en-US" sz="3200" dirty="0"/>
          </a:p>
          <a:p>
            <a:r>
              <a:rPr lang="en-US" sz="3200" dirty="0"/>
              <a:t>Runtime coupling</a:t>
            </a:r>
          </a:p>
          <a:p>
            <a:endParaRPr lang="en-US" sz="3200" dirty="0"/>
          </a:p>
          <a:p>
            <a:r>
              <a:rPr lang="en-US" sz="3200" dirty="0"/>
              <a:t>Vendor or Technology lock-in</a:t>
            </a:r>
          </a:p>
        </p:txBody>
      </p:sp>
      <p:pic>
        <p:nvPicPr>
          <p:cNvPr id="3" name="Picture 2">
            <a:extLst>
              <a:ext uri="{FF2B5EF4-FFF2-40B4-BE49-F238E27FC236}">
                <a16:creationId xmlns:a16="http://schemas.microsoft.com/office/drawing/2014/main" id="{537F4CC5-E28E-6541-9E5F-B0841B262293}"/>
              </a:ext>
            </a:extLst>
          </p:cNvPr>
          <p:cNvPicPr>
            <a:picLocks noChangeAspect="1"/>
          </p:cNvPicPr>
          <p:nvPr/>
        </p:nvPicPr>
        <p:blipFill>
          <a:blip r:embed="rId3"/>
          <a:stretch>
            <a:fillRect/>
          </a:stretch>
        </p:blipFill>
        <p:spPr>
          <a:xfrm>
            <a:off x="5526592" y="1204623"/>
            <a:ext cx="6191271" cy="4120910"/>
          </a:xfrm>
          <a:prstGeom prst="rect">
            <a:avLst/>
          </a:prstGeom>
        </p:spPr>
      </p:pic>
    </p:spTree>
    <p:extLst>
      <p:ext uri="{BB962C8B-B14F-4D97-AF65-F5344CB8AC3E}">
        <p14:creationId xmlns:p14="http://schemas.microsoft.com/office/powerpoint/2010/main" val="3609510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Service Interfaces</a:t>
            </a:r>
          </a:p>
        </p:txBody>
      </p:sp>
      <p:sp>
        <p:nvSpPr>
          <p:cNvPr id="5" name="Content Placeholder 4">
            <a:extLst>
              <a:ext uri="{FF2B5EF4-FFF2-40B4-BE49-F238E27FC236}">
                <a16:creationId xmlns:a16="http://schemas.microsoft.com/office/drawing/2014/main" id="{C87B5E05-19F4-4145-9544-9FC34217AE74}"/>
              </a:ext>
            </a:extLst>
          </p:cNvPr>
          <p:cNvSpPr>
            <a:spLocks noGrp="1"/>
          </p:cNvSpPr>
          <p:nvPr>
            <p:ph idx="1"/>
          </p:nvPr>
        </p:nvSpPr>
        <p:spPr>
          <a:xfrm>
            <a:off x="474136" y="1180495"/>
            <a:ext cx="4869142" cy="4945669"/>
          </a:xfrm>
        </p:spPr>
        <p:txBody>
          <a:bodyPr>
            <a:normAutofit/>
          </a:bodyPr>
          <a:lstStyle/>
          <a:p>
            <a:r>
              <a:rPr lang="en-US" sz="2800" dirty="0"/>
              <a:t>Service interfaces hide the data.</a:t>
            </a:r>
          </a:p>
          <a:p>
            <a:endParaRPr lang="en-US" sz="2800" dirty="0"/>
          </a:p>
          <a:p>
            <a:r>
              <a:rPr lang="en-US" sz="2800" dirty="0"/>
              <a:t>Service interfaces are not scalable.</a:t>
            </a:r>
          </a:p>
          <a:p>
            <a:endParaRPr lang="en-US" sz="2800" dirty="0"/>
          </a:p>
          <a:p>
            <a:endParaRPr lang="en-US" sz="2800" dirty="0"/>
          </a:p>
          <a:p>
            <a:endParaRPr lang="en-US" sz="2800" dirty="0"/>
          </a:p>
        </p:txBody>
      </p:sp>
      <p:pic>
        <p:nvPicPr>
          <p:cNvPr id="3" name="Picture 2">
            <a:extLst>
              <a:ext uri="{FF2B5EF4-FFF2-40B4-BE49-F238E27FC236}">
                <a16:creationId xmlns:a16="http://schemas.microsoft.com/office/drawing/2014/main" id="{E68E6B42-1B04-DD4F-A267-90406D80086A}"/>
              </a:ext>
            </a:extLst>
          </p:cNvPr>
          <p:cNvPicPr>
            <a:picLocks noChangeAspect="1"/>
          </p:cNvPicPr>
          <p:nvPr/>
        </p:nvPicPr>
        <p:blipFill>
          <a:blip r:embed="rId3"/>
          <a:stretch>
            <a:fillRect/>
          </a:stretch>
        </p:blipFill>
        <p:spPr>
          <a:xfrm>
            <a:off x="5833531" y="844388"/>
            <a:ext cx="5884333" cy="5031667"/>
          </a:xfrm>
          <a:prstGeom prst="rect">
            <a:avLst/>
          </a:prstGeom>
        </p:spPr>
      </p:pic>
    </p:spTree>
    <p:extLst>
      <p:ext uri="{BB962C8B-B14F-4D97-AF65-F5344CB8AC3E}">
        <p14:creationId xmlns:p14="http://schemas.microsoft.com/office/powerpoint/2010/main" val="3853974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Extract and move whole datasets</a:t>
            </a:r>
          </a:p>
        </p:txBody>
      </p:sp>
      <p:sp>
        <p:nvSpPr>
          <p:cNvPr id="6" name="Content Placeholder 4">
            <a:extLst>
              <a:ext uri="{FF2B5EF4-FFF2-40B4-BE49-F238E27FC236}">
                <a16:creationId xmlns:a16="http://schemas.microsoft.com/office/drawing/2014/main" id="{AFA75317-3D9C-7144-BEC5-D7294C2D086A}"/>
              </a:ext>
            </a:extLst>
          </p:cNvPr>
          <p:cNvSpPr>
            <a:spLocks noGrp="1"/>
          </p:cNvSpPr>
          <p:nvPr>
            <p:ph idx="1"/>
          </p:nvPr>
        </p:nvSpPr>
        <p:spPr>
          <a:xfrm>
            <a:off x="474136" y="1180495"/>
            <a:ext cx="4436531" cy="4945669"/>
          </a:xfrm>
        </p:spPr>
        <p:txBody>
          <a:bodyPr>
            <a:normAutofit/>
          </a:bodyPr>
          <a:lstStyle/>
          <a:p>
            <a:r>
              <a:rPr lang="en-US" sz="2800" dirty="0"/>
              <a:t>Different services make different interpretations of the data.</a:t>
            </a:r>
          </a:p>
          <a:p>
            <a:endParaRPr lang="en-US" sz="2800" dirty="0"/>
          </a:p>
          <a:p>
            <a:r>
              <a:rPr lang="en-US" sz="2800" dirty="0"/>
              <a:t>Divergent data becomes very hard to fix.</a:t>
            </a:r>
          </a:p>
        </p:txBody>
      </p:sp>
      <p:pic>
        <p:nvPicPr>
          <p:cNvPr id="7" name="Picture 6">
            <a:extLst>
              <a:ext uri="{FF2B5EF4-FFF2-40B4-BE49-F238E27FC236}">
                <a16:creationId xmlns:a16="http://schemas.microsoft.com/office/drawing/2014/main" id="{96CB0DF5-1880-E345-9F74-9CC149AE1323}"/>
              </a:ext>
            </a:extLst>
          </p:cNvPr>
          <p:cNvPicPr>
            <a:picLocks noChangeAspect="1"/>
          </p:cNvPicPr>
          <p:nvPr/>
        </p:nvPicPr>
        <p:blipFill>
          <a:blip r:embed="rId3"/>
          <a:stretch>
            <a:fillRect/>
          </a:stretch>
        </p:blipFill>
        <p:spPr>
          <a:xfrm>
            <a:off x="4910667" y="977979"/>
            <a:ext cx="6985000" cy="5095975"/>
          </a:xfrm>
          <a:prstGeom prst="rect">
            <a:avLst/>
          </a:prstGeom>
        </p:spPr>
      </p:pic>
    </p:spTree>
    <p:extLst>
      <p:ext uri="{BB962C8B-B14F-4D97-AF65-F5344CB8AC3E}">
        <p14:creationId xmlns:p14="http://schemas.microsoft.com/office/powerpoint/2010/main" val="281058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47094-DD6B-7544-9EB3-ABDAF80EC8E3}"/>
              </a:ext>
            </a:extLst>
          </p:cNvPr>
          <p:cNvSpPr>
            <a:spLocks noGrp="1"/>
          </p:cNvSpPr>
          <p:nvPr>
            <p:ph type="title"/>
          </p:nvPr>
        </p:nvSpPr>
        <p:spPr/>
        <p:txBody>
          <a:bodyPr/>
          <a:lstStyle/>
          <a:p>
            <a:r>
              <a:rPr lang="en-US" dirty="0"/>
              <a:t>How do you solve this?</a:t>
            </a:r>
          </a:p>
        </p:txBody>
      </p:sp>
      <p:sp>
        <p:nvSpPr>
          <p:cNvPr id="5" name="Content Placeholder 4">
            <a:extLst>
              <a:ext uri="{FF2B5EF4-FFF2-40B4-BE49-F238E27FC236}">
                <a16:creationId xmlns:a16="http://schemas.microsoft.com/office/drawing/2014/main" id="{46FA3F65-D5CE-5046-8A07-241765CAB4F9}"/>
              </a:ext>
            </a:extLst>
          </p:cNvPr>
          <p:cNvSpPr>
            <a:spLocks noGrp="1"/>
          </p:cNvSpPr>
          <p:nvPr>
            <p:ph idx="1"/>
          </p:nvPr>
        </p:nvSpPr>
        <p:spPr/>
        <p:txBody>
          <a:bodyPr>
            <a:normAutofit/>
          </a:bodyPr>
          <a:lstStyle/>
          <a:p>
            <a:r>
              <a:rPr lang="en-US" sz="3200" dirty="0"/>
              <a:t>A decentralized approach to data and services. </a:t>
            </a:r>
          </a:p>
          <a:p>
            <a:endParaRPr lang="en-US" sz="3200" dirty="0"/>
          </a:p>
          <a:p>
            <a:r>
              <a:rPr lang="en-US" sz="3200" dirty="0"/>
              <a:t>A degree of centralization for maintaining a golden record.</a:t>
            </a:r>
          </a:p>
          <a:p>
            <a:endParaRPr lang="en-US" sz="3200" dirty="0"/>
          </a:p>
          <a:p>
            <a:r>
              <a:rPr lang="en-US" sz="3200" dirty="0"/>
              <a:t>The ability to maintain data consistency across distributed systems.</a:t>
            </a:r>
          </a:p>
          <a:p>
            <a:endParaRPr lang="en-US" sz="3200" dirty="0"/>
          </a:p>
          <a:p>
            <a:endParaRPr lang="en-US" sz="3200" dirty="0"/>
          </a:p>
        </p:txBody>
      </p:sp>
    </p:spTree>
    <p:extLst>
      <p:ext uri="{BB962C8B-B14F-4D97-AF65-F5344CB8AC3E}">
        <p14:creationId xmlns:p14="http://schemas.microsoft.com/office/powerpoint/2010/main" val="5396544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5875</TotalTime>
  <Words>2346</Words>
  <Application>Microsoft Macintosh PowerPoint</Application>
  <PresentationFormat>Widescreen</PresentationFormat>
  <Paragraphs>286</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Helvetica Neue Light</vt:lpstr>
      <vt:lpstr>Office Theme</vt:lpstr>
      <vt:lpstr>PowerPoint Presentation</vt:lpstr>
      <vt:lpstr>PowerPoint Presentation</vt:lpstr>
      <vt:lpstr>Let’s talk about Microservices</vt:lpstr>
      <vt:lpstr>How do we design microservices?</vt:lpstr>
      <vt:lpstr>What about the Data?</vt:lpstr>
      <vt:lpstr>What about the Data?</vt:lpstr>
      <vt:lpstr>Service Interfaces</vt:lpstr>
      <vt:lpstr>Extract and move whole datasets</vt:lpstr>
      <vt:lpstr>How do you solve this?</vt:lpstr>
      <vt:lpstr>Domain Data Ownership</vt:lpstr>
      <vt:lpstr>How do you achieve this?</vt:lpstr>
      <vt:lpstr>Avoid Dual Writes!</vt:lpstr>
      <vt:lpstr>Where does Debezium fit in?</vt:lpstr>
      <vt:lpstr>Change Data Capture with Debezium</vt:lpstr>
      <vt:lpstr>Debezium Architecture</vt:lpstr>
      <vt:lpstr>Debezium Change Event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Cassandra Reyes-Jones</dc:creator>
  <cp:lastModifiedBy>Chao, Justin</cp:lastModifiedBy>
  <cp:revision>549</cp:revision>
  <cp:lastPrinted>2020-06-30T16:33:38Z</cp:lastPrinted>
  <dcterms:created xsi:type="dcterms:W3CDTF">2020-05-26T17:29:38Z</dcterms:created>
  <dcterms:modified xsi:type="dcterms:W3CDTF">2020-06-30T16:39:28Z</dcterms:modified>
</cp:coreProperties>
</file>

<file path=docProps/thumbnail.jpeg>
</file>